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2" r:id="rId10"/>
    <p:sldId id="274" r:id="rId11"/>
    <p:sldId id="271" r:id="rId12"/>
    <p:sldId id="272" r:id="rId13"/>
    <p:sldId id="273" r:id="rId14"/>
    <p:sldId id="275" r:id="rId15"/>
    <p:sldId id="276" r:id="rId16"/>
    <p:sldId id="320" r:id="rId17"/>
    <p:sldId id="321" r:id="rId18"/>
    <p:sldId id="264" r:id="rId19"/>
    <p:sldId id="265" r:id="rId20"/>
    <p:sldId id="291" r:id="rId21"/>
    <p:sldId id="292" r:id="rId22"/>
    <p:sldId id="266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267" r:id="rId51"/>
    <p:sldId id="268" r:id="rId52"/>
    <p:sldId id="269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DCxK2ZXgnnNZVs5wxL2S5y01F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94380D-7AE9-4E8F-AD6B-7CFE7C23461D}">
  <a:tblStyle styleId="{8494380D-7AE9-4E8F-AD6B-7CFE7C2346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CC03B4-4BE6-418C-813A-44F4487CB819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D893A1-113A-440A-A9E9-711A06FFD2E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8EBF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8EBF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6791DC-5017-4400-B032-68944D555E09}" styleName="Table_3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8" autoAdjust="0"/>
  </p:normalViewPr>
  <p:slideViewPr>
    <p:cSldViewPr snapToGrid="0">
      <p:cViewPr varScale="1">
        <p:scale>
          <a:sx n="104" d="100"/>
          <a:sy n="104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483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73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050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00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24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108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83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844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541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164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684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516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6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137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371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25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07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677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14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14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450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619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590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640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485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54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02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244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09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203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687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094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62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73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151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954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34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26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250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56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616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046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077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85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820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820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5571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8430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55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04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3b95ff5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b33b95ff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>
  <p:cSld name="빈화면+상세설명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4;p18"/>
          <p:cNvGraphicFramePr/>
          <p:nvPr/>
        </p:nvGraphicFramePr>
        <p:xfrm>
          <a:off x="8956086" y="393703"/>
          <a:ext cx="3117375" cy="639287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35;p18"/>
          <p:cNvGraphicFramePr/>
          <p:nvPr/>
        </p:nvGraphicFramePr>
        <p:xfrm>
          <a:off x="93140" y="393705"/>
          <a:ext cx="8799100" cy="639287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879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25" marR="12192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Google Shape;36;p18"/>
          <p:cNvGraphicFramePr/>
          <p:nvPr/>
        </p:nvGraphicFramePr>
        <p:xfrm>
          <a:off x="95025" y="71427"/>
          <a:ext cx="8797225" cy="24607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122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sz="1200" u="none" strike="noStrike" cap="none"/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Google Shape;37;p18"/>
          <p:cNvGraphicFramePr/>
          <p:nvPr/>
        </p:nvGraphicFramePr>
        <p:xfrm>
          <a:off x="8956114" y="63502"/>
          <a:ext cx="3117375" cy="24607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1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200" u="none" strike="noStrike" cap="none"/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algun Gothic"/>
              <a:buNone/>
            </a:pPr>
            <a:r>
              <a:rPr lang="en-US" sz="5400" dirty="0" err="1"/>
              <a:t>횡단보도</a:t>
            </a:r>
            <a:r>
              <a:rPr lang="en-US" sz="5400" dirty="0"/>
              <a:t>, </a:t>
            </a:r>
            <a:r>
              <a:rPr lang="en-US" sz="5400" dirty="0" err="1"/>
              <a:t>신호등</a:t>
            </a:r>
            <a:r>
              <a:rPr lang="en-US" sz="5400" dirty="0"/>
              <a:t> </a:t>
            </a:r>
            <a:r>
              <a:rPr lang="en-US" sz="5400" dirty="0" err="1"/>
              <a:t>설치</a:t>
            </a:r>
            <a:r>
              <a:rPr lang="en-US" sz="5400" dirty="0"/>
              <a:t> </a:t>
            </a:r>
            <a:r>
              <a:rPr lang="en-US" sz="5400" dirty="0" err="1"/>
              <a:t>현황</a:t>
            </a:r>
            <a:r>
              <a:rPr lang="en-US" sz="5400" dirty="0"/>
              <a:t> 및 </a:t>
            </a:r>
            <a:r>
              <a:rPr lang="en-US" sz="5400" dirty="0" err="1"/>
              <a:t>보행</a:t>
            </a:r>
            <a:r>
              <a:rPr lang="en-US" sz="5400" dirty="0"/>
              <a:t> </a:t>
            </a:r>
            <a:r>
              <a:rPr lang="en-US" sz="5400" dirty="0" err="1"/>
              <a:t>안전</a:t>
            </a:r>
            <a:r>
              <a:rPr lang="en-US" sz="5400" dirty="0"/>
              <a:t> </a:t>
            </a:r>
            <a:r>
              <a:rPr lang="en-US" sz="5400" dirty="0" err="1"/>
              <a:t>대시보드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BE : 황성훈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FE : 김유찬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 err="1"/>
              <a:t>pedacc</a:t>
            </a:r>
            <a:r>
              <a:rPr lang="en-US" altLang="ko-KR" sz="1000" dirty="0"/>
              <a:t>: </a:t>
            </a:r>
            <a:r>
              <a:rPr lang="ko-KR" altLang="en-US" sz="1000" dirty="0"/>
              <a:t>보행자 사고 통계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1920559079"/>
              </p:ext>
            </p:extLst>
          </p:nvPr>
        </p:nvGraphicFramePr>
        <p:xfrm>
          <a:off x="8962892" y="405819"/>
          <a:ext cx="3101850" cy="459912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선택 시 해당 지역에 해당하는 보행자 사고 데이터 그래프에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시군구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지역 정보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district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에서 가져오기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선택된 지역에 맞게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accidents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테이블에서 데이터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선택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지역의 데이터 그래프에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50" dirty="0"/>
              <a:t>보행자 사고 통계</a:t>
            </a:r>
            <a:endParaRPr sz="1050"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000"/>
            </a:pPr>
            <a:r>
              <a:rPr lang="ko-KR" altLang="en-US" sz="1000" dirty="0"/>
              <a:t>보행자 사고 통계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79123-FDF3-45C8-B946-09BC5DE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 err="1"/>
              <a:t>pedacc</a:t>
            </a:r>
            <a:r>
              <a:rPr lang="en-US" altLang="ko-KR" sz="1000" dirty="0"/>
              <a:t>: </a:t>
            </a:r>
            <a:r>
              <a:rPr lang="ko-KR" altLang="en-US" sz="1000" dirty="0"/>
              <a:t>보행자 사고 통계</a:t>
            </a:r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4154673141"/>
              </p:ext>
            </p:extLst>
          </p:nvPr>
        </p:nvGraphicFramePr>
        <p:xfrm>
          <a:off x="8962892" y="405819"/>
          <a:ext cx="3101850" cy="4661052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원하는 년도 선택 시 해당 년도의 월별 데이터 표에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선택 시 해당 지역에 해당하는 보행자 사고 데이터 그래프와 표에 표시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선택된 지역에 맞게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accidents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테이블에서 데이터 가져오기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선택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년도 선택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선택된 지역 정보 그래프와 표에 표시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선택된 년도에 맞는 월별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작성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000"/>
            </a:pPr>
            <a:r>
              <a:rPr lang="ko-KR" altLang="en-US" sz="1000" dirty="0"/>
              <a:t>보행자 사고 통계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000"/>
            </a:pPr>
            <a:r>
              <a:rPr lang="ko-KR" altLang="en-US" sz="1000" dirty="0"/>
              <a:t>보행자 사고 통계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EBCCC-FFAE-4196-9558-78F8E17C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2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Board: </a:t>
            </a:r>
            <a:r>
              <a:rPr lang="ko-KR" altLang="en-US" sz="1000" dirty="0"/>
              <a:t>건의 게시판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598362922"/>
              </p:ext>
            </p:extLst>
          </p:nvPr>
        </p:nvGraphicFramePr>
        <p:xfrm>
          <a:off x="8962892" y="405819"/>
          <a:ext cx="3101850" cy="5519931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261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건의사항 작성 버튼 클릭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/board/create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버튼 클릭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가지 필터 가시화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2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검색바에 검색 내용 입력 후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내용에 해당하는 정보 나열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건의사항 나열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184569"/>
                  </a:ext>
                </a:extLst>
              </a:tr>
              <a:tr h="362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확인하고 싶은 건의사항 선택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/board/{id}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694276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테이블에서 전체 건의 사항 정보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필터의 지역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select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태그의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option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은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테이블의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첫 단어로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건의사항 작성 버튼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건의사항 상세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버튼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선택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이동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section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표시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내용을 포함하는 건의 사항 나열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내용에 해당하는 건의 사항 나열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73FEE-F576-496E-A6CE-18579190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503D8-29D0-4394-B9A0-FCD340FD2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32" y="2552700"/>
            <a:ext cx="5328000" cy="7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/board/create: </a:t>
            </a:r>
            <a:r>
              <a:rPr lang="ko-KR" altLang="en-US" sz="1000" dirty="0"/>
              <a:t>건의 게시판</a:t>
            </a:r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1243933529"/>
              </p:ext>
            </p:extLst>
          </p:nvPr>
        </p:nvGraphicFramePr>
        <p:xfrm>
          <a:off x="8962892" y="405819"/>
          <a:ext cx="3101850" cy="4938022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83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목록으로 돌아가기 버튼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8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유형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지도에서 원하는 지역 선택 후 건의사항 등록 버튼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생성된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건의글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/board/{id}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8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 선택 시 해당 지역의 주소 표시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위험 지수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 버튼 클릭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370015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사항 등록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 새 데이터 넣기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위치 선택 시 위험지표에 필요한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acchotspot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건의사항 작성폼에 맞춰 건의사항 등록 버튼 클릭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 버튼 클릭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 새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건의글로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이동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/board/{id}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건의게시글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목록으로 이동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CF26F-D797-4F23-9681-B0CF4452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0" y="543600"/>
            <a:ext cx="5326893" cy="577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EC0946-23D7-4883-BB9A-B49BA789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53" y="868218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8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/board/{id}: </a:t>
            </a:r>
            <a:r>
              <a:rPr lang="ko-KR" altLang="en-US" sz="1000" dirty="0"/>
              <a:t>건의 게시판</a:t>
            </a:r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1174603954"/>
              </p:ext>
            </p:extLst>
          </p:nvPr>
        </p:nvGraphicFramePr>
        <p:xfrm>
          <a:off x="8962892" y="405819"/>
          <a:ext cx="3101850" cy="5011508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선택된 건의 사항 제목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위험지표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및 좋아요 기능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본인이 작성한 게시글일 경우 수정 및 삭제 기능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해당하는 데이터 조회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등록 및 수정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시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suggestion_comments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post, put, delete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클릭 시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suggestion_like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post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 및 삭제 버튼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버튼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작성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버튼에 해당하는 기능 수행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증가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다시 클릭 시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초기화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추가되어 화면에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/>
              <a:t>건의 게시판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48D4B-EF91-4723-9C35-F151D010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0" y="543600"/>
            <a:ext cx="5326893" cy="577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1D2D9C-97F7-4243-961B-392558785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53" y="932872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account/profile: </a:t>
            </a:r>
            <a:r>
              <a:rPr lang="ko-KR" altLang="en-US" sz="1000" dirty="0"/>
              <a:t>사용자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1451755663"/>
              </p:ext>
            </p:extLst>
          </p:nvPr>
        </p:nvGraphicFramePr>
        <p:xfrm>
          <a:off x="8962892" y="405819"/>
          <a:ext cx="3101850" cy="459912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프로필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변경 불가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 시 변경된 회원명으로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프로필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테이블에서 조회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patch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변경할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입력 후 저장 버튼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D7E74-09A6-43BE-95BB-AFB5E789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7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account/security: </a:t>
            </a:r>
            <a:r>
              <a:rPr lang="ko-KR" altLang="en-US" sz="1000" dirty="0"/>
              <a:t>사용자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2953465219"/>
              </p:ext>
            </p:extLst>
          </p:nvPr>
        </p:nvGraphicFramePr>
        <p:xfrm>
          <a:off x="8962892" y="405819"/>
          <a:ext cx="3101850" cy="4649711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비밀번호 변경 시 현재 비밀번호 확인 후 변경 가능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비밀번호와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저장된 비밀번호가 동일한지 확인 후 새로운 비밀번호와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함꼐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사용자 정보를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POST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비밀번호 및 새 비밀번호 입력 후 변경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 비밀번호로 변경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37AA28-2AC3-4CD9-9717-F1EB9495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account/activity: </a:t>
            </a:r>
            <a:r>
              <a:rPr lang="ko-KR" altLang="en-US" sz="1000" dirty="0"/>
              <a:t>사용자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299703089"/>
              </p:ext>
            </p:extLst>
          </p:nvPr>
        </p:nvGraphicFramePr>
        <p:xfrm>
          <a:off x="8962892" y="405819"/>
          <a:ext cx="3101850" cy="4661052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건의 게시판에 입력한 건의 게시글 목록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게시글 선택 시 해당 건의 게시글 페이지로 이동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/board/{id}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게시글 상태에 따라 필터 적용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건의 게시글을 조회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사용시 건의 게시글 상태에 해당하는 건의 게시글 조회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</a:t>
                      </a: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9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필터 선택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게시글 클릭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필터에 속하는 건의 게시글만 출력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게시글 상세 페이지로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5F266-F876-440A-91BE-D48FDA73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90" y="543600"/>
            <a:ext cx="5326893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2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/>
              <a:t>REST API 명세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명세 목록</a:t>
            </a:r>
            <a:endParaRPr/>
          </a:p>
        </p:txBody>
      </p:sp>
      <p:graphicFrame>
        <p:nvGraphicFramePr>
          <p:cNvPr id="110" name="Google Shape;110;p9"/>
          <p:cNvGraphicFramePr/>
          <p:nvPr>
            <p:extLst>
              <p:ext uri="{D42A27DB-BD31-4B8C-83A1-F6EECF244321}">
                <p14:modId xmlns:p14="http://schemas.microsoft.com/office/powerpoint/2010/main" val="4190288726"/>
              </p:ext>
            </p:extLst>
          </p:nvPr>
        </p:nvGraphicFramePr>
        <p:xfrm>
          <a:off x="1098745" y="1813175"/>
          <a:ext cx="10515625" cy="407935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/auth/login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로그인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/auth/register 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회원가입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/auth/logout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로그아웃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 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/oauth2/authorization/{provider}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OAuth2 </a:t>
                      </a:r>
                      <a:r>
                        <a:rPr lang="ko-KR" altLang="en-US" sz="1200" dirty="0"/>
                        <a:t>로그인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/auth/check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 상태 확인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정보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PATCH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정보 수정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/auth/change-password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비밀번호 변경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</a:t>
                      </a:r>
                      <a:r>
                        <a:rPr lang="en-US" altLang="ko-KR" sz="1200" dirty="0" err="1"/>
                        <a:t>kpi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KPI </a:t>
                      </a:r>
                      <a:r>
                        <a:rPr lang="ko-KR" altLang="en-US" sz="1200" dirty="0"/>
                        <a:t>통계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/dashboard/provinces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시도 목록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 err="1"/>
              <a:t>활용</a:t>
            </a:r>
            <a:r>
              <a:rPr lang="en-US" dirty="0"/>
              <a:t> </a:t>
            </a:r>
            <a:r>
              <a:rPr lang="en-US" dirty="0" err="1"/>
              <a:t>데이터</a:t>
            </a:r>
            <a:endParaRPr dirty="0"/>
          </a:p>
        </p:txBody>
      </p:sp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출처</a:t>
            </a:r>
            <a:r>
              <a:rPr lang="en-US" dirty="0"/>
              <a:t> : </a:t>
            </a:r>
            <a:r>
              <a:rPr lang="en-US" dirty="0" err="1"/>
              <a:t>공공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포털</a:t>
            </a:r>
            <a:r>
              <a:rPr lang="en-US" dirty="0"/>
              <a:t>, </a:t>
            </a:r>
            <a:r>
              <a:rPr lang="en-US" dirty="0" err="1"/>
              <a:t>한국도로교통공단</a:t>
            </a:r>
            <a:r>
              <a:rPr lang="en-US" dirty="0"/>
              <a:t> </a:t>
            </a:r>
            <a:r>
              <a:rPr lang="en-US" dirty="0" err="1"/>
              <a:t>교통사고분석시스템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내용</a:t>
            </a:r>
            <a:r>
              <a:rPr lang="en-US" dirty="0"/>
              <a:t> : </a:t>
            </a:r>
            <a:r>
              <a:rPr lang="en-US" dirty="0" err="1"/>
              <a:t>전국</a:t>
            </a:r>
            <a:r>
              <a:rPr lang="en-US" dirty="0"/>
              <a:t> </a:t>
            </a:r>
            <a:r>
              <a:rPr lang="en-US" dirty="0" err="1"/>
              <a:t>횡단보도</a:t>
            </a:r>
            <a:r>
              <a:rPr lang="en-US" dirty="0"/>
              <a:t>, </a:t>
            </a:r>
            <a:r>
              <a:rPr lang="en-US" dirty="0" err="1"/>
              <a:t>신호등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및 </a:t>
            </a:r>
            <a:r>
              <a:rPr lang="en-US" dirty="0" err="1"/>
              <a:t>법정동코드</a:t>
            </a:r>
            <a:r>
              <a:rPr lang="en-US" dirty="0"/>
              <a:t>, </a:t>
            </a:r>
            <a:r>
              <a:rPr lang="en-US" dirty="0" err="1"/>
              <a:t>보행자</a:t>
            </a:r>
            <a:r>
              <a:rPr lang="en-US" dirty="0"/>
              <a:t> </a:t>
            </a:r>
            <a:r>
              <a:rPr lang="en-US" dirty="0" err="1"/>
              <a:t>사고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, </a:t>
            </a:r>
            <a:r>
              <a:rPr lang="en-US" dirty="0" err="1"/>
              <a:t>보행자</a:t>
            </a:r>
            <a:r>
              <a:rPr lang="en-US" dirty="0"/>
              <a:t> </a:t>
            </a:r>
            <a:r>
              <a:rPr lang="en-US" dirty="0" err="1"/>
              <a:t>사고</a:t>
            </a:r>
            <a:r>
              <a:rPr lang="en-US" dirty="0"/>
              <a:t> </a:t>
            </a:r>
            <a:r>
              <a:rPr lang="en-US" dirty="0" err="1"/>
              <a:t>다발</a:t>
            </a:r>
            <a:r>
              <a:rPr lang="en-US" dirty="0"/>
              <a:t> </a:t>
            </a:r>
            <a:r>
              <a:rPr lang="en-US" dirty="0" err="1"/>
              <a:t>지역</a:t>
            </a:r>
            <a:r>
              <a:rPr lang="en-US" dirty="0"/>
              <a:t> </a:t>
            </a:r>
            <a:r>
              <a:rPr lang="en-US" dirty="0" err="1"/>
              <a:t>데이터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컨텐츠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전국횡단보도표준데이터</a:t>
            </a:r>
            <a:r>
              <a:rPr lang="en-US" dirty="0"/>
              <a:t> 및 </a:t>
            </a:r>
            <a:r>
              <a:rPr lang="en-US" dirty="0" err="1"/>
              <a:t>전국신호등표준데이터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시도</a:t>
            </a:r>
            <a:r>
              <a:rPr lang="en-US" dirty="0"/>
              <a:t> </a:t>
            </a:r>
            <a:r>
              <a:rPr lang="en-US" dirty="0" err="1"/>
              <a:t>시군구별</a:t>
            </a:r>
            <a:r>
              <a:rPr lang="en-US" dirty="0"/>
              <a:t> </a:t>
            </a:r>
            <a:r>
              <a:rPr lang="en-US" dirty="0" err="1"/>
              <a:t>월별</a:t>
            </a:r>
            <a:r>
              <a:rPr lang="en-US" dirty="0"/>
              <a:t> </a:t>
            </a:r>
            <a:r>
              <a:rPr lang="en-US" dirty="0" err="1"/>
              <a:t>보행자</a:t>
            </a:r>
            <a:r>
              <a:rPr lang="en-US" dirty="0"/>
              <a:t> </a:t>
            </a:r>
            <a:r>
              <a:rPr lang="en-US" dirty="0" err="1"/>
              <a:t>교통사고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보행자</a:t>
            </a:r>
            <a:r>
              <a:rPr lang="en-US" dirty="0"/>
              <a:t> </a:t>
            </a:r>
            <a:r>
              <a:rPr lang="en-US" dirty="0" err="1"/>
              <a:t>교통사고</a:t>
            </a:r>
            <a:r>
              <a:rPr lang="en-US" dirty="0"/>
              <a:t> </a:t>
            </a:r>
            <a:r>
              <a:rPr lang="en-US" dirty="0" err="1"/>
              <a:t>다발지역</a:t>
            </a:r>
            <a:r>
              <a:rPr lang="en-US" dirty="0"/>
              <a:t> </a:t>
            </a:r>
            <a:r>
              <a:rPr lang="en-US" dirty="0" err="1"/>
              <a:t>정보</a:t>
            </a:r>
            <a:endParaRPr dirty="0"/>
          </a:p>
          <a:p>
            <a:pPr marL="685800" lvl="1" indent="-876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명세 목록</a:t>
            </a:r>
            <a:endParaRPr/>
          </a:p>
        </p:txBody>
      </p:sp>
      <p:graphicFrame>
        <p:nvGraphicFramePr>
          <p:cNvPr id="110" name="Google Shape;110;p9"/>
          <p:cNvGraphicFramePr/>
          <p:nvPr>
            <p:extLst>
              <p:ext uri="{D42A27DB-BD31-4B8C-83A1-F6EECF244321}">
                <p14:modId xmlns:p14="http://schemas.microsoft.com/office/powerpoint/2010/main" val="136411275"/>
              </p:ext>
            </p:extLst>
          </p:nvPr>
        </p:nvGraphicFramePr>
        <p:xfrm>
          <a:off x="1098745" y="1813175"/>
          <a:ext cx="10515625" cy="469403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</a:t>
                      </a:r>
                      <a:r>
                        <a:rPr lang="en-US" altLang="ko-KR" sz="1200" dirty="0" err="1"/>
                        <a:t>cities?province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/map/</a:t>
                      </a:r>
                      <a:r>
                        <a:rPr lang="en-US" altLang="ko-KR" sz="1200" dirty="0" err="1"/>
                        <a:t>crosswalks?bounds</a:t>
                      </a:r>
                      <a:r>
                        <a:rPr lang="en-US" altLang="ko-KR" sz="1200" dirty="0"/>
                        <a:t>=37.5,126.9,37.6,127.0&amp;limit=5000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횡단보도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13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/map/</a:t>
                      </a:r>
                      <a:r>
                        <a:rPr lang="en-US" altLang="ko-KR" sz="1200" dirty="0" err="1"/>
                        <a:t>acc_hotspots?bounds</a:t>
                      </a:r>
                      <a:r>
                        <a:rPr lang="en-US" altLang="ko-KR" sz="1200" dirty="0"/>
                        <a:t>=37.5,126.9,37.6,127.0&amp;limit=5000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사고 다발지역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14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 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pedacc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summary?region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사고 통계 요약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보행자 사고 통계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15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suggestions?page</a:t>
                      </a:r>
                      <a:r>
                        <a:rPr lang="en-US" altLang="ko-KR" sz="1200" dirty="0"/>
                        <a:t>=1&amp;size=10&amp;status=</a:t>
                      </a:r>
                      <a:r>
                        <a:rPr lang="en-US" altLang="ko-KR" sz="1200" dirty="0" err="1"/>
                        <a:t>PENDING&amp;type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SIGNAL_INSTALLATION&amp;region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&amp;search=</a:t>
                      </a:r>
                      <a:r>
                        <a:rPr lang="ko-KR" altLang="en-US" sz="1200" dirty="0"/>
                        <a:t>신호등</a:t>
                      </a:r>
                      <a:r>
                        <a:rPr lang="en-US" altLang="ko-KR" sz="1200" dirty="0"/>
                        <a:t>&amp;sort=latest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목록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16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상세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17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작성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18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PUT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수정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19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DELETE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삭제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</a:t>
                      </a:r>
                      <a:r>
                        <a:rPr lang="en-US" altLang="ko-KR" sz="1200" dirty="0" err="1"/>
                        <a:t>my?page</a:t>
                      </a:r>
                      <a:r>
                        <a:rPr lang="en-US" altLang="ko-KR" sz="1200" dirty="0"/>
                        <a:t>=1&amp;pageSize=10&amp;status=ALL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건의사항 목록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4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명세 목록</a:t>
            </a:r>
            <a:endParaRPr/>
          </a:p>
        </p:txBody>
      </p:sp>
      <p:graphicFrame>
        <p:nvGraphicFramePr>
          <p:cNvPr id="110" name="Google Shape;110;p9"/>
          <p:cNvGraphicFramePr/>
          <p:nvPr>
            <p:extLst>
              <p:ext uri="{D42A27DB-BD31-4B8C-83A1-F6EECF244321}">
                <p14:modId xmlns:p14="http://schemas.microsoft.com/office/powerpoint/2010/main" val="3449721204"/>
              </p:ext>
            </p:extLst>
          </p:nvPr>
        </p:nvGraphicFramePr>
        <p:xfrm>
          <a:off x="1098745" y="1813175"/>
          <a:ext cx="10515625" cy="425207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/suggestions/regions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지역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22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/suggestions/{id}/comments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23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/suggestions/{id}/comments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작성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24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PUT 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ko-KR" sz="1200" dirty="0"/>
                        <a:t>/api/suggestions/{suggestionId}/comments/{commentId}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수정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25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DELETE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ko-KR" sz="1200" dirty="0"/>
                        <a:t>/api/suggestions/{suggestionId}/comments/{commentId}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삭제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26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/suggestions/{id}/like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좋아요 </a:t>
                      </a:r>
                      <a:r>
                        <a:rPr lang="ko-KR" altLang="en-US" sz="1200" dirty="0" err="1"/>
                        <a:t>토글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좋아요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27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/district/provinces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시도 목록 조회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행정구역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28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/district/</a:t>
                      </a:r>
                      <a:r>
                        <a:rPr lang="en-US" altLang="ko-KR" sz="1200" dirty="0" err="1"/>
                        <a:t>cities?provinceCode</a:t>
                      </a:r>
                      <a:r>
                        <a:rPr lang="en-US" altLang="ko-KR" sz="1200" dirty="0"/>
                        <a:t>=11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조회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행정구역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883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30402891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/auth/login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로그인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4177290309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Content-Type: application/json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ko-KR" sz="1200" dirty="0"/>
                        <a:t>{ "email": "user@example.com", "password": "password123"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로그인 성공</a:t>
                      </a:r>
                      <a:r>
                        <a:rPr lang="en-US" altLang="ko-KR" sz="1200" dirty="0"/>
                        <a:t>", "data": { "id": 1, "email": "user@example.com",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"picture": "https://example.com/profile.jpg", "role": "USER", "provider": "LOCAL" }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REST API </a:t>
            </a:r>
            <a:r>
              <a:rPr lang="en-US" dirty="0" err="1"/>
              <a:t>상세</a:t>
            </a:r>
            <a:r>
              <a:rPr lang="en-US" dirty="0"/>
              <a:t> </a:t>
            </a:r>
            <a:r>
              <a:rPr lang="en-US" dirty="0" err="1"/>
              <a:t>명세</a:t>
            </a:r>
            <a:endParaRPr dirty="0"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033523245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/auth/register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회원가입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962882918"/>
              </p:ext>
            </p:extLst>
          </p:nvPr>
        </p:nvGraphicFramePr>
        <p:xfrm>
          <a:off x="1098744" y="2677343"/>
          <a:ext cx="10515600" cy="367726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Content-Type: application/json</a:t>
                      </a:r>
                      <a:endParaRPr lang="en-US" altLang="ko-KR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"email": "user@example.com", "password": "password123",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9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회원가입 성공</a:t>
                      </a:r>
                      <a:r>
                        <a:rPr lang="en-US" altLang="ko-KR" sz="1200" dirty="0"/>
                        <a:t>", "data": { "id": 1, "email": "user@example.com",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"role": "USER" }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18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449644491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3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/auth/logout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로그</a:t>
                      </a:r>
                      <a:r>
                        <a:rPr lang="ko-KR" altLang="en-US" sz="1200" dirty="0"/>
                        <a:t>아웃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447703468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로그아웃 성공</a:t>
                      </a:r>
                      <a:r>
                        <a:rPr lang="en-US" altLang="ko-KR" sz="1200" dirty="0"/>
                        <a:t>", "data": null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57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218777840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4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/oauth2/authorization/{provider}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OAuth2 </a:t>
                      </a:r>
                      <a:r>
                        <a:rPr lang="en-US" sz="1200" dirty="0" err="1"/>
                        <a:t>로그인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870091438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Providers: google, </a:t>
                      </a:r>
                      <a:r>
                        <a:rPr lang="en-US" altLang="ko-KR" sz="1200" dirty="0" err="1"/>
                        <a:t>naver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github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Response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Redirect to OAuth2 provider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8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37154325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5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/auth/check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 상태 확인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인증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947912181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인증 상태 확인</a:t>
                      </a:r>
                      <a:r>
                        <a:rPr lang="en-US" altLang="ko-KR" sz="1200" dirty="0"/>
                        <a:t>", "data": true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09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490793373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6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 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정보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259169846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사용자 정보 조회 성공</a:t>
                      </a:r>
                      <a:r>
                        <a:rPr lang="en-US" altLang="ko-KR" sz="1200" dirty="0"/>
                        <a:t>", "data": { "id": 1, "email": "user@example.com",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"picture": "https://example.com/profile.jpg", "role": "USER", "provider": "LOCAL" }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74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26192893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7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PATCH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정보 수정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574012134"/>
              </p:ext>
            </p:extLst>
          </p:nvPr>
        </p:nvGraphicFramePr>
        <p:xfrm>
          <a:off x="1098744" y="2677343"/>
          <a:ext cx="10515600" cy="396355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Content-Type: application/json }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"name": "</a:t>
                      </a:r>
                      <a:r>
                        <a:rPr lang="ko-KR" altLang="en-US" sz="1200" dirty="0"/>
                        <a:t>김철수</a:t>
                      </a:r>
                      <a:r>
                        <a:rPr lang="en-US" altLang="ko-KR" sz="1200" dirty="0"/>
                        <a:t>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 err="1"/>
                        <a:t>회원명</a:t>
                      </a:r>
                      <a:r>
                        <a:rPr lang="ko-KR" altLang="en-US" sz="1200" dirty="0"/>
                        <a:t> 수정 성공</a:t>
                      </a:r>
                      <a:r>
                        <a:rPr lang="en-US" altLang="ko-KR" sz="1200" dirty="0"/>
                        <a:t>", "data": { "id": 1, "email": "user@example.com", "name": "</a:t>
                      </a:r>
                      <a:r>
                        <a:rPr lang="ko-KR" altLang="en-US" sz="1200" dirty="0"/>
                        <a:t>김철수</a:t>
                      </a:r>
                      <a:r>
                        <a:rPr lang="en-US" altLang="ko-KR" sz="1200" dirty="0"/>
                        <a:t>", "picture": "https://example.com/profile.jpg", "role": "USER" }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60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16861184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8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/auth/change-password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비밀번호 변경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사용자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3641718224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{</a:t>
                      </a: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Content-Type: application/json</a:t>
                      </a:r>
                      <a:r>
                        <a:rPr lang="en-US" sz="1200" b="0" dirty="0"/>
                        <a:t>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</a:t>
                      </a:r>
                      <a:r>
                        <a:rPr lang="en-US" altLang="ko-KR" sz="1200" dirty="0" err="1"/>
                        <a:t>currentPassword</a:t>
                      </a:r>
                      <a:r>
                        <a:rPr lang="en-US" altLang="ko-KR" sz="1200" dirty="0"/>
                        <a:t>": "oldPassword123", "</a:t>
                      </a:r>
                      <a:r>
                        <a:rPr lang="en-US" altLang="ko-KR" sz="1200" dirty="0" err="1"/>
                        <a:t>newPassword</a:t>
                      </a:r>
                      <a:r>
                        <a:rPr lang="en-US" altLang="ko-KR" sz="1200" dirty="0"/>
                        <a:t>": "newPassword456"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비밀번호 변경 성공</a:t>
                      </a:r>
                      <a:r>
                        <a:rPr lang="en-US" altLang="ko-KR" sz="1200" dirty="0"/>
                        <a:t>", "data": null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52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기능 정의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로그인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건의게시판</a:t>
            </a:r>
            <a:r>
              <a:rPr lang="en-US" dirty="0"/>
              <a:t> </a:t>
            </a:r>
            <a:r>
              <a:rPr lang="en-US" dirty="0" err="1"/>
              <a:t>기능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교통사고</a:t>
            </a:r>
            <a:r>
              <a:rPr lang="en-US" dirty="0"/>
              <a:t> </a:t>
            </a:r>
            <a:r>
              <a:rPr lang="en-US" dirty="0" err="1"/>
              <a:t>건수에</a:t>
            </a:r>
            <a:r>
              <a:rPr lang="en-US" dirty="0"/>
              <a:t> </a:t>
            </a:r>
            <a:r>
              <a:rPr lang="en-US" dirty="0" err="1"/>
              <a:t>따라</a:t>
            </a:r>
            <a:r>
              <a:rPr lang="en-US" dirty="0"/>
              <a:t> </a:t>
            </a:r>
            <a:r>
              <a:rPr lang="en-US" dirty="0" err="1"/>
              <a:t>히트맵</a:t>
            </a:r>
            <a:r>
              <a:rPr lang="en-US" dirty="0"/>
              <a:t> </a:t>
            </a:r>
            <a:r>
              <a:rPr lang="en-US" dirty="0" err="1"/>
              <a:t>지도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시도</a:t>
            </a:r>
            <a:r>
              <a:rPr lang="en-US" dirty="0"/>
              <a:t>, </a:t>
            </a:r>
            <a:r>
              <a:rPr lang="en-US" dirty="0" err="1"/>
              <a:t>시군구별</a:t>
            </a:r>
            <a:r>
              <a:rPr lang="en-US" dirty="0"/>
              <a:t> </a:t>
            </a:r>
            <a:r>
              <a:rPr lang="en-US" dirty="0" err="1"/>
              <a:t>월별</a:t>
            </a:r>
            <a:r>
              <a:rPr lang="en-US" dirty="0"/>
              <a:t> </a:t>
            </a:r>
            <a:r>
              <a:rPr lang="en-US" dirty="0" err="1"/>
              <a:t>교통사고</a:t>
            </a:r>
            <a:r>
              <a:rPr lang="en-US" dirty="0"/>
              <a:t> </a:t>
            </a:r>
            <a:r>
              <a:rPr lang="en-US" dirty="0" err="1"/>
              <a:t>그래프</a:t>
            </a:r>
            <a:endParaRPr dirty="0"/>
          </a:p>
          <a:p>
            <a:pPr marL="228600" lvl="0" indent="-165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횡반보도</a:t>
            </a:r>
            <a:r>
              <a:rPr lang="en-US" dirty="0"/>
              <a:t> </a:t>
            </a:r>
            <a:r>
              <a:rPr lang="en-US" dirty="0" err="1"/>
              <a:t>신호등</a:t>
            </a:r>
            <a:r>
              <a:rPr lang="en-US" dirty="0"/>
              <a:t> </a:t>
            </a:r>
            <a:r>
              <a:rPr lang="en-US" dirty="0" err="1"/>
              <a:t>설치율</a:t>
            </a:r>
            <a:r>
              <a:rPr lang="en-US" dirty="0"/>
              <a:t>, </a:t>
            </a:r>
            <a:r>
              <a:rPr lang="en-US" dirty="0" err="1"/>
              <a:t>사고</a:t>
            </a:r>
            <a:r>
              <a:rPr lang="en-US" dirty="0"/>
              <a:t> </a:t>
            </a:r>
            <a:r>
              <a:rPr lang="en-US" dirty="0" err="1"/>
              <a:t>감소율</a:t>
            </a:r>
            <a:r>
              <a:rPr lang="en-US" dirty="0"/>
              <a:t>, </a:t>
            </a:r>
            <a:r>
              <a:rPr lang="en-US" dirty="0" err="1"/>
              <a:t>안전</a:t>
            </a:r>
            <a:r>
              <a:rPr lang="en-US" dirty="0"/>
              <a:t> </a:t>
            </a:r>
            <a:r>
              <a:rPr lang="en-US" dirty="0" err="1"/>
              <a:t>지수</a:t>
            </a:r>
            <a:r>
              <a:rPr lang="en-US" dirty="0"/>
              <a:t> KPI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622203820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</a:t>
                      </a:r>
                      <a:r>
                        <a:rPr lang="en-US" altLang="ko-KR" sz="1200" dirty="0" err="1"/>
                        <a:t>kpi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KPI </a:t>
                      </a:r>
                      <a:r>
                        <a:rPr lang="ko-KR" altLang="en-US" sz="1200" dirty="0"/>
                        <a:t>통계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806483439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</a:t>
                      </a:r>
                      <a:r>
                        <a:rPr lang="en-US" altLang="ko-KR" sz="1200" dirty="0" err="1"/>
                        <a:t>totalCrosswalks</a:t>
                      </a:r>
                      <a:r>
                        <a:rPr lang="en-US" altLang="ko-KR" sz="1200" dirty="0"/>
                        <a:t>": 50000, "</a:t>
                      </a:r>
                      <a:r>
                        <a:rPr lang="en-US" altLang="ko-KR" sz="1200" dirty="0" err="1"/>
                        <a:t>crosswalksWithSignals</a:t>
                      </a:r>
                      <a:r>
                        <a:rPr lang="en-US" altLang="ko-KR" sz="1200" dirty="0"/>
                        <a:t>": 35000, "</a:t>
                      </a:r>
                      <a:r>
                        <a:rPr lang="en-US" altLang="ko-KR" sz="1200" dirty="0" err="1"/>
                        <a:t>signalInstallationRate</a:t>
                      </a:r>
                      <a:r>
                        <a:rPr lang="en-US" altLang="ko-KR" sz="1200" dirty="0"/>
                        <a:t>": 70.0, "</a:t>
                      </a:r>
                      <a:r>
                        <a:rPr lang="en-US" altLang="ko-KR" sz="1200" dirty="0" err="1"/>
                        <a:t>totalAccidents</a:t>
                      </a:r>
                      <a:r>
                        <a:rPr lang="en-US" altLang="ko-KR" sz="1200" dirty="0"/>
                        <a:t>": 12000, "</a:t>
                      </a:r>
                      <a:r>
                        <a:rPr lang="en-US" altLang="ko-KR" sz="1200" dirty="0" err="1"/>
                        <a:t>averageSafetyScore</a:t>
                      </a:r>
                      <a:r>
                        <a:rPr lang="en-US" altLang="ko-KR" sz="1200" dirty="0"/>
                        <a:t>": 65.5, "</a:t>
                      </a:r>
                      <a:r>
                        <a:rPr lang="en-US" altLang="ko-KR" sz="1200" dirty="0" err="1"/>
                        <a:t>averageRiskScore</a:t>
                      </a:r>
                      <a:r>
                        <a:rPr lang="en-US" altLang="ko-KR" sz="1200" dirty="0"/>
                        <a:t>": 45.2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85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53452131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/dashboard/provinces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시도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3670006124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"code": "11", "name":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 }, { "code": "26", "name": "</a:t>
                      </a:r>
                      <a:r>
                        <a:rPr lang="ko-KR" altLang="en-US" sz="1200" dirty="0"/>
                        <a:t>부산광역시</a:t>
                      </a:r>
                      <a:r>
                        <a:rPr lang="en-US" altLang="ko-KR" sz="1200" dirty="0"/>
                        <a:t>"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340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805673690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/dashboard/</a:t>
                      </a:r>
                      <a:r>
                        <a:rPr lang="en-US" altLang="ko-KR" sz="1200" dirty="0" err="1"/>
                        <a:t>cities?province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시군구</a:t>
                      </a:r>
                      <a:r>
                        <a:rPr lang="ko-KR" altLang="en-US" sz="1200" dirty="0"/>
                        <a:t>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대시보드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756094516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province (required): </a:t>
                      </a:r>
                      <a:r>
                        <a:rPr lang="ko-KR" altLang="en-US" sz="1200" dirty="0" err="1"/>
                        <a:t>시도명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"code": "11110", "name": "</a:t>
                      </a:r>
                      <a:r>
                        <a:rPr lang="ko-KR" altLang="en-US" sz="1200" dirty="0"/>
                        <a:t>종로구</a:t>
                      </a:r>
                      <a:r>
                        <a:rPr lang="en-US" altLang="ko-KR" sz="1200" dirty="0"/>
                        <a:t>" }, { "code": "11140", "name": "</a:t>
                      </a:r>
                      <a:r>
                        <a:rPr lang="ko-KR" altLang="en-US" sz="1200" dirty="0"/>
                        <a:t>중구</a:t>
                      </a:r>
                      <a:r>
                        <a:rPr lang="en-US" altLang="ko-KR" sz="1200" dirty="0"/>
                        <a:t>"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856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928682006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12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/map/</a:t>
                      </a:r>
                      <a:r>
                        <a:rPr lang="en-US" altLang="ko-KR" sz="1200" dirty="0" err="1"/>
                        <a:t>crosswalks?bounds</a:t>
                      </a:r>
                      <a:r>
                        <a:rPr lang="en-US" altLang="ko-KR" sz="1200" dirty="0"/>
                        <a:t>=37.5,126.9,37.6,127.0&amp;limit=5000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횡단보도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494075931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bounds (required): </a:t>
                      </a:r>
                      <a:r>
                        <a:rPr lang="en-US" altLang="ko-KR" sz="1200" dirty="0" err="1"/>
                        <a:t>south,west,north,east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위도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경도 범위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limit (optional): </a:t>
                      </a:r>
                      <a:r>
                        <a:rPr lang="ko-KR" altLang="en-US" sz="1200" dirty="0"/>
                        <a:t>최대 결과 수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5000)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"id": 1, "latitude": 37.5665, "longitude":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hasSignal</a:t>
                      </a:r>
                      <a:r>
                        <a:rPr lang="en-US" altLang="ko-KR" sz="1200" dirty="0"/>
                        <a:t>": true, "</a:t>
                      </a:r>
                      <a:r>
                        <a:rPr lang="en-US" altLang="ko-KR" sz="1200" dirty="0" err="1"/>
                        <a:t>hasSound</a:t>
                      </a:r>
                      <a:r>
                        <a:rPr lang="en-US" altLang="ko-KR" sz="1200" dirty="0"/>
                        <a:t>": true, "</a:t>
                      </a:r>
                      <a:r>
                        <a:rPr lang="en-US" altLang="ko-KR" sz="1200" dirty="0" err="1"/>
                        <a:t>hasBraille</a:t>
                      </a:r>
                      <a:r>
                        <a:rPr lang="en-US" altLang="ko-KR" sz="1200" dirty="0"/>
                        <a:t>": false, "</a:t>
                      </a:r>
                      <a:r>
                        <a:rPr lang="en-US" altLang="ko-KR" sz="1200" dirty="0" err="1"/>
                        <a:t>safetyScore</a:t>
                      </a:r>
                      <a:r>
                        <a:rPr lang="en-US" altLang="ko-KR" sz="1200" dirty="0"/>
                        <a:t>": 75.5, "</a:t>
                      </a:r>
                      <a:r>
                        <a:rPr lang="en-US" altLang="ko-KR" sz="1200" dirty="0" err="1"/>
                        <a:t>riskScore</a:t>
                      </a:r>
                      <a:r>
                        <a:rPr lang="en-US" altLang="ko-KR" sz="1200" dirty="0"/>
                        <a:t>": 35.2, "</a:t>
                      </a:r>
                      <a:r>
                        <a:rPr lang="en-US" altLang="ko-KR" sz="1200" dirty="0" err="1"/>
                        <a:t>nearbyAccidents</a:t>
                      </a:r>
                      <a:r>
                        <a:rPr lang="en-US" altLang="ko-KR" sz="1200" dirty="0"/>
                        <a:t>": 3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224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962912798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13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/map/</a:t>
                      </a:r>
                      <a:r>
                        <a:rPr lang="en-US" altLang="ko-KR" sz="1200" dirty="0" err="1"/>
                        <a:t>acc_hotspots?bounds</a:t>
                      </a:r>
                      <a:r>
                        <a:rPr lang="en-US" altLang="ko-KR" sz="1200" dirty="0"/>
                        <a:t>=37.5,126.9,37.6,127.0&amp;limit=5000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사고 다발지역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919063042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bounds (required): </a:t>
                      </a:r>
                      <a:r>
                        <a:rPr lang="en-US" altLang="ko-KR" sz="1200" dirty="0" err="1"/>
                        <a:t>south,west,north,east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위도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경도 범위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limit (optional): </a:t>
                      </a:r>
                      <a:r>
                        <a:rPr lang="ko-KR" altLang="en-US" sz="1200" dirty="0"/>
                        <a:t>최대 결과 수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5000)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"ok", "data": [ { "id": 1, "latitude": 37.5665, "longitude":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accidentCount</a:t>
                      </a:r>
                      <a:r>
                        <a:rPr lang="en-US" altLang="ko-KR" sz="1200" dirty="0"/>
                        <a:t>": 15, "</a:t>
                      </a:r>
                      <a:r>
                        <a:rPr lang="en-US" altLang="ko-KR" sz="1200" dirty="0" err="1"/>
                        <a:t>fatalityCount</a:t>
                      </a:r>
                      <a:r>
                        <a:rPr lang="en-US" altLang="ko-KR" sz="1200" dirty="0"/>
                        <a:t>": 2, "</a:t>
                      </a:r>
                      <a:r>
                        <a:rPr lang="en-US" altLang="ko-KR" sz="1200" dirty="0" err="1"/>
                        <a:t>seriousInjuryCount</a:t>
                      </a:r>
                      <a:r>
                        <a:rPr lang="en-US" altLang="ko-KR" sz="1200" dirty="0"/>
                        <a:t>": 5, "</a:t>
                      </a:r>
                      <a:r>
                        <a:rPr lang="en-US" altLang="ko-KR" sz="1200" dirty="0" err="1"/>
                        <a:t>minorInjuryCount</a:t>
                      </a:r>
                      <a:r>
                        <a:rPr lang="en-US" altLang="ko-KR" sz="1200" dirty="0"/>
                        <a:t>": 8 } ]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65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654897344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14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pedacc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summary?region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사고 통계 요약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보행자 사고 통계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3855782895"/>
              </p:ext>
            </p:extLst>
          </p:nvPr>
        </p:nvGraphicFramePr>
        <p:xfrm>
          <a:off x="1098744" y="2677343"/>
          <a:ext cx="10515600" cy="410848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비고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10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region (optional): </a:t>
                      </a:r>
                      <a:r>
                        <a:rPr lang="ko-KR" altLang="en-US" sz="1200" dirty="0" err="1"/>
                        <a:t>지역명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시도 또는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)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10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10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10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10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917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"region":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regionType</a:t>
                      </a:r>
                      <a:r>
                        <a:rPr lang="en-US" altLang="ko-KR" sz="1200" dirty="0"/>
                        <a:t>": "PROVINCE", "yearly": [ { "year": 2023, "</a:t>
                      </a:r>
                      <a:r>
                        <a:rPr lang="en-US" altLang="ko-KR" sz="1200" dirty="0" err="1"/>
                        <a:t>accident_count</a:t>
                      </a:r>
                      <a:r>
                        <a:rPr lang="en-US" altLang="ko-KR" sz="1200" dirty="0"/>
                        <a:t>": 1500, "</a:t>
                      </a:r>
                      <a:r>
                        <a:rPr lang="en-US" altLang="ko-KR" sz="1200" dirty="0" err="1"/>
                        <a:t>casualty_count</a:t>
                      </a:r>
                      <a:r>
                        <a:rPr lang="en-US" altLang="ko-KR" sz="1200" dirty="0"/>
                        <a:t>": 1800, "</a:t>
                      </a:r>
                      <a:r>
                        <a:rPr lang="en-US" altLang="ko-KR" sz="1200" dirty="0" err="1"/>
                        <a:t>fatality_count</a:t>
                      </a:r>
                      <a:r>
                        <a:rPr lang="en-US" altLang="ko-KR" sz="1200" dirty="0"/>
                        <a:t>": 50, "</a:t>
                      </a:r>
                      <a:r>
                        <a:rPr lang="en-US" altLang="ko-KR" sz="1200" dirty="0" err="1"/>
                        <a:t>serious_injury_count</a:t>
                      </a:r>
                      <a:r>
                        <a:rPr lang="en-US" altLang="ko-KR" sz="1200" dirty="0"/>
                        <a:t>": 300, "</a:t>
                      </a:r>
                      <a:r>
                        <a:rPr lang="en-US" altLang="ko-KR" sz="1200" dirty="0" err="1"/>
                        <a:t>minor_injury_count</a:t>
                      </a:r>
                      <a:r>
                        <a:rPr lang="en-US" altLang="ko-KR" sz="1200" dirty="0"/>
                        <a:t>": 1200, "</a:t>
                      </a:r>
                      <a:r>
                        <a:rPr lang="en-US" altLang="ko-KR" sz="1200" dirty="0" err="1"/>
                        <a:t>reported_injury_count</a:t>
                      </a:r>
                      <a:r>
                        <a:rPr lang="en-US" altLang="ko-KR" sz="1200" dirty="0"/>
                        <a:t>": 250 } ], "monthly": [ { "year": 2023, "month": 1, "</a:t>
                      </a:r>
                      <a:r>
                        <a:rPr lang="en-US" altLang="ko-KR" sz="1200" dirty="0" err="1"/>
                        <a:t>accident_count</a:t>
                      </a:r>
                      <a:r>
                        <a:rPr lang="en-US" altLang="ko-KR" sz="1200" dirty="0"/>
                        <a:t>": 120, "</a:t>
                      </a:r>
                      <a:r>
                        <a:rPr lang="en-US" altLang="ko-KR" sz="1200" dirty="0" err="1"/>
                        <a:t>casualty_count</a:t>
                      </a:r>
                      <a:r>
                        <a:rPr lang="en-US" altLang="ko-KR" sz="1200" dirty="0"/>
                        <a:t>": 150, "</a:t>
                      </a:r>
                      <a:r>
                        <a:rPr lang="en-US" altLang="ko-KR" sz="1200" dirty="0" err="1"/>
                        <a:t>fatality_count</a:t>
                      </a:r>
                      <a:r>
                        <a:rPr lang="en-US" altLang="ko-KR" sz="1200" dirty="0"/>
                        <a:t>": 4, "</a:t>
                      </a:r>
                      <a:r>
                        <a:rPr lang="en-US" altLang="ko-KR" sz="1200" dirty="0" err="1"/>
                        <a:t>serious_injury_count</a:t>
                      </a:r>
                      <a:r>
                        <a:rPr lang="en-US" altLang="ko-KR" sz="1200" dirty="0"/>
                        <a:t>": 25, "</a:t>
                      </a:r>
                      <a:r>
                        <a:rPr lang="en-US" altLang="ko-KR" sz="1200" dirty="0" err="1"/>
                        <a:t>minor_injury_count</a:t>
                      </a:r>
                      <a:r>
                        <a:rPr lang="en-US" altLang="ko-KR" sz="1200" dirty="0"/>
                        <a:t>": 100, "</a:t>
                      </a:r>
                      <a:r>
                        <a:rPr lang="en-US" altLang="ko-KR" sz="1200" dirty="0" err="1"/>
                        <a:t>reported_injury_count</a:t>
                      </a:r>
                      <a:r>
                        <a:rPr lang="en-US" altLang="ko-KR" sz="1200" dirty="0"/>
                        <a:t>": 21 } ]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98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660079393"/>
              </p:ext>
            </p:extLst>
          </p:nvPr>
        </p:nvGraphicFramePr>
        <p:xfrm>
          <a:off x="1098745" y="1444712"/>
          <a:ext cx="10515625" cy="1022717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URI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8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15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suggestions?page</a:t>
                      </a:r>
                      <a:r>
                        <a:rPr lang="en-US" altLang="ko-KR" sz="1200" dirty="0"/>
                        <a:t>=1&amp;size=10&amp;status=</a:t>
                      </a:r>
                      <a:r>
                        <a:rPr lang="en-US" altLang="ko-KR" sz="1200" dirty="0" err="1"/>
                        <a:t>PENDING&amp;type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SIGNAL_INSTALLATION&amp;region</a:t>
                      </a:r>
                      <a:r>
                        <a:rPr lang="en-US" altLang="ko-KR" sz="1200" dirty="0"/>
                        <a:t>=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&amp;search=</a:t>
                      </a:r>
                      <a:r>
                        <a:rPr lang="ko-KR" altLang="en-US" sz="1200" dirty="0"/>
                        <a:t>신호등</a:t>
                      </a:r>
                      <a:r>
                        <a:rPr lang="en-US" altLang="ko-KR" sz="1200" dirty="0"/>
                        <a:t>&amp;sort=latest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목록 </a:t>
                      </a:r>
                      <a:r>
                        <a:rPr lang="ko-KR" altLang="en-US" sz="1200" dirty="0" err="1"/>
                        <a:t>조희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043175791"/>
              </p:ext>
            </p:extLst>
          </p:nvPr>
        </p:nvGraphicFramePr>
        <p:xfrm>
          <a:off x="1098744" y="2365829"/>
          <a:ext cx="10515600" cy="448063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구분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241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page (optional): </a:t>
                      </a:r>
                      <a:r>
                        <a:rPr lang="ko-KR" altLang="en-US" sz="1200" dirty="0"/>
                        <a:t>페이지 번호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1)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size (optional): </a:t>
                      </a:r>
                      <a:r>
                        <a:rPr lang="ko-KR" altLang="en-US" sz="1200" dirty="0"/>
                        <a:t>페이지 크기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10)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status (optional): </a:t>
                      </a:r>
                      <a:r>
                        <a:rPr lang="ko-KR" altLang="en-US" sz="1200" dirty="0"/>
                        <a:t>상태 필터 </a:t>
                      </a:r>
                      <a:r>
                        <a:rPr lang="en-US" altLang="ko-KR" sz="1200" dirty="0"/>
                        <a:t>(ALL, PENDING, IN_PROGRESS, COMPLETED, REJECTED)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type (optional): </a:t>
                      </a:r>
                      <a:r>
                        <a:rPr lang="ko-KR" altLang="en-US" sz="1200" dirty="0"/>
                        <a:t>유형 필터 </a:t>
                      </a:r>
                      <a:r>
                        <a:rPr lang="en-US" altLang="ko-KR" sz="1200" dirty="0"/>
                        <a:t>(ALL, SIGNAL_INSTALLATION, SIGNAL_IMPROVEMENT, CROSSWALK_IMPROVEMENT, OTHER)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region (optional): </a:t>
                      </a:r>
                      <a:r>
                        <a:rPr lang="ko-KR" altLang="en-US" sz="1200" dirty="0"/>
                        <a:t>지역 필터</a:t>
                      </a:r>
                      <a:endParaRPr lang="en-US" altLang="ko-KR" sz="12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search (optional): </a:t>
                      </a:r>
                      <a:r>
                        <a:rPr lang="ko-KR" altLang="en-US" sz="1200" dirty="0"/>
                        <a:t>검색어</a:t>
                      </a:r>
                      <a:endParaRPr lang="en-US" altLang="ko-KR" sz="12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sort (optional): </a:t>
                      </a:r>
                      <a:r>
                        <a:rPr lang="ko-KR" altLang="en-US" sz="1200" dirty="0"/>
                        <a:t>정렬 방식 </a:t>
                      </a:r>
                      <a:r>
                        <a:rPr lang="en-US" altLang="ko-KR" sz="1200" dirty="0"/>
                        <a:t>(latest, popular, priority, status)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0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0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09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0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92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Body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"content": [ { "id": 1, "title": "</a:t>
                      </a:r>
                      <a:r>
                        <a:rPr lang="ko-KR" altLang="en-US" sz="1200" dirty="0"/>
                        <a:t>신호등 설치 요청</a:t>
                      </a:r>
                      <a:r>
                        <a:rPr lang="en-US" altLang="ko-KR" sz="1200" dirty="0"/>
                        <a:t>", "content": "</a:t>
                      </a:r>
                      <a:r>
                        <a:rPr lang="ko-KR" altLang="en-US" sz="1200" dirty="0"/>
                        <a:t>이 지역은 사고가 자주 발생합니다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sido</a:t>
                      </a:r>
                      <a:r>
                        <a:rPr lang="en-US" altLang="ko-KR" sz="1200" dirty="0"/>
                        <a:t>":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sigungu</a:t>
                      </a:r>
                      <a:r>
                        <a:rPr lang="en-US" altLang="ko-KR" sz="1200" dirty="0"/>
                        <a:t>": "</a:t>
                      </a:r>
                      <a:r>
                        <a:rPr lang="ko-KR" altLang="en-US" sz="1200" dirty="0"/>
                        <a:t>중구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"status": "PENDING", "</a:t>
                      </a:r>
                      <a:r>
                        <a:rPr lang="en-US" altLang="ko-KR" sz="1200" dirty="0" err="1"/>
                        <a:t>priority_score</a:t>
                      </a:r>
                      <a:r>
                        <a:rPr lang="en-US" altLang="ko-KR" sz="1200" dirty="0"/>
                        <a:t>": 85.5, "</a:t>
                      </a:r>
                      <a:r>
                        <a:rPr lang="en-US" altLang="ko-KR" sz="1200" dirty="0" err="1"/>
                        <a:t>like_count</a:t>
                      </a:r>
                      <a:r>
                        <a:rPr lang="en-US" altLang="ko-KR" sz="1200" dirty="0"/>
                        <a:t>": 15, "</a:t>
                      </a:r>
                      <a:r>
                        <a:rPr lang="en-US" altLang="ko-KR" sz="1200" dirty="0" err="1"/>
                        <a:t>view_count</a:t>
                      </a:r>
                      <a:r>
                        <a:rPr lang="en-US" altLang="ko-KR" sz="1200" dirty="0"/>
                        <a:t>": 120, "</a:t>
                      </a:r>
                      <a:r>
                        <a:rPr lang="en-US" altLang="ko-KR" sz="1200" dirty="0" err="1"/>
                        <a:t>comment_count</a:t>
                      </a:r>
                      <a:r>
                        <a:rPr lang="en-US" altLang="ko-KR" sz="1200" dirty="0"/>
                        <a:t>": 8,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updated_at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user_id</a:t>
                      </a:r>
                      <a:r>
                        <a:rPr lang="en-US" altLang="ko-KR" sz="1200" dirty="0"/>
                        <a:t>": 1, "user": { "id": 1,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"picture": "https://example.com/profile.jpg" } } ], "</a:t>
                      </a:r>
                      <a:r>
                        <a:rPr lang="en-US" altLang="ko-KR" sz="1200" dirty="0" err="1"/>
                        <a:t>totalElements</a:t>
                      </a:r>
                      <a:r>
                        <a:rPr lang="en-US" altLang="ko-KR" sz="1200" dirty="0"/>
                        <a:t>": 100, "</a:t>
                      </a:r>
                      <a:r>
                        <a:rPr lang="en-US" altLang="ko-KR" sz="1200" dirty="0" err="1"/>
                        <a:t>totalPages</a:t>
                      </a:r>
                      <a:r>
                        <a:rPr lang="en-US" altLang="ko-KR" sz="1200" dirty="0"/>
                        <a:t>": 10, "</a:t>
                      </a:r>
                      <a:r>
                        <a:rPr lang="en-US" altLang="ko-KR" sz="1200" dirty="0" err="1"/>
                        <a:t>currentPage</a:t>
                      </a:r>
                      <a:r>
                        <a:rPr lang="en-US" altLang="ko-KR" sz="1200" dirty="0"/>
                        <a:t>": 1, "size": 10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54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537345075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16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상세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269661002"/>
              </p:ext>
            </p:extLst>
          </p:nvPr>
        </p:nvGraphicFramePr>
        <p:xfrm>
          <a:off x="1098744" y="2677343"/>
          <a:ext cx="10515600" cy="4115854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89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94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9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(optional)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9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94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89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78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/>
                        <a:t>Body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"id": 1, "title": "</a:t>
                      </a:r>
                      <a:r>
                        <a:rPr lang="ko-KR" altLang="en-US" sz="1200" dirty="0"/>
                        <a:t>신호등 설치 요청</a:t>
                      </a:r>
                      <a:r>
                        <a:rPr lang="en-US" altLang="ko-KR" sz="1200" dirty="0"/>
                        <a:t>", "content": "</a:t>
                      </a:r>
                      <a:r>
                        <a:rPr lang="ko-KR" altLang="en-US" sz="1200" dirty="0"/>
                        <a:t>이 지역은 사고가 자주 발생합니다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sido</a:t>
                      </a:r>
                      <a:r>
                        <a:rPr lang="en-US" altLang="ko-KR" sz="1200" dirty="0"/>
                        <a:t>":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sigungu</a:t>
                      </a:r>
                      <a:r>
                        <a:rPr lang="en-US" altLang="ko-KR" sz="1200" dirty="0"/>
                        <a:t>": "</a:t>
                      </a:r>
                      <a:r>
                        <a:rPr lang="ko-KR" altLang="en-US" sz="1200" dirty="0"/>
                        <a:t>중구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sido_code</a:t>
                      </a:r>
                      <a:r>
                        <a:rPr lang="en-US" altLang="ko-KR" sz="1200" dirty="0"/>
                        <a:t>": "11", "</a:t>
                      </a:r>
                      <a:r>
                        <a:rPr lang="en-US" altLang="ko-KR" sz="1200" dirty="0" err="1"/>
                        <a:t>sigungu_code</a:t>
                      </a:r>
                      <a:r>
                        <a:rPr lang="en-US" altLang="ko-KR" sz="1200" dirty="0"/>
                        <a:t>": "11140",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"status": "PENDING", "</a:t>
                      </a:r>
                      <a:r>
                        <a:rPr lang="en-US" altLang="ko-KR" sz="1200" dirty="0" err="1"/>
                        <a:t>priority_score</a:t>
                      </a:r>
                      <a:r>
                        <a:rPr lang="en-US" altLang="ko-KR" sz="1200" dirty="0"/>
                        <a:t>": 85.5, "</a:t>
                      </a:r>
                      <a:r>
                        <a:rPr lang="en-US" altLang="ko-KR" sz="1200" dirty="0" err="1"/>
                        <a:t>like_count</a:t>
                      </a:r>
                      <a:r>
                        <a:rPr lang="en-US" altLang="ko-KR" sz="1200" dirty="0"/>
                        <a:t>": 15, "</a:t>
                      </a:r>
                      <a:r>
                        <a:rPr lang="en-US" altLang="ko-KR" sz="1200" dirty="0" err="1"/>
                        <a:t>view_count</a:t>
                      </a:r>
                      <a:r>
                        <a:rPr lang="en-US" altLang="ko-KR" sz="1200" dirty="0"/>
                        <a:t>": 121, "</a:t>
                      </a:r>
                      <a:r>
                        <a:rPr lang="en-US" altLang="ko-KR" sz="1200" dirty="0" err="1"/>
                        <a:t>comment_count</a:t>
                      </a:r>
                      <a:r>
                        <a:rPr lang="en-US" altLang="ko-KR" sz="1200" dirty="0"/>
                        <a:t>": 8,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updated_at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processed_at</a:t>
                      </a:r>
                      <a:r>
                        <a:rPr lang="en-US" altLang="ko-KR" sz="1200" dirty="0"/>
                        <a:t>": null, "</a:t>
                      </a:r>
                      <a:r>
                        <a:rPr lang="en-US" altLang="ko-KR" sz="1200" dirty="0" err="1"/>
                        <a:t>admin_response</a:t>
                      </a:r>
                      <a:r>
                        <a:rPr lang="en-US" altLang="ko-KR" sz="1200" dirty="0"/>
                        <a:t>": null, "</a:t>
                      </a:r>
                      <a:r>
                        <a:rPr lang="en-US" altLang="ko-KR" sz="1200" dirty="0" err="1"/>
                        <a:t>user_id</a:t>
                      </a:r>
                      <a:r>
                        <a:rPr lang="en-US" altLang="ko-KR" sz="1200" dirty="0"/>
                        <a:t>": 1, "user": { "id": 1,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"picture": "https://example.com/profile.jpg" }, "</a:t>
                      </a:r>
                      <a:r>
                        <a:rPr lang="en-US" altLang="ko-KR" sz="1200" dirty="0" err="1"/>
                        <a:t>is_liked</a:t>
                      </a:r>
                      <a:r>
                        <a:rPr lang="en-US" altLang="ko-KR" sz="1200" dirty="0"/>
                        <a:t>": false }</a:t>
                      </a:r>
                      <a:endParaRPr lang="en-US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275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25317492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17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POST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작성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3555509937"/>
              </p:ext>
            </p:extLst>
          </p:nvPr>
        </p:nvGraphicFramePr>
        <p:xfrm>
          <a:off x="1098744" y="2677343"/>
          <a:ext cx="10515600" cy="3792812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982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Content-Type: application/json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"title": "</a:t>
                      </a:r>
                      <a:r>
                        <a:rPr lang="ko-KR" altLang="en-US" sz="1200" dirty="0"/>
                        <a:t>신호등 설치 요청</a:t>
                      </a:r>
                      <a:r>
                        <a:rPr lang="en-US" altLang="ko-KR" sz="1200" dirty="0"/>
                        <a:t>", "content": "</a:t>
                      </a:r>
                      <a:r>
                        <a:rPr lang="ko-KR" altLang="en-US" sz="1200" dirty="0"/>
                        <a:t>이 지역은 사고가 자주 발생합니다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priority_score</a:t>
                      </a:r>
                      <a:r>
                        <a:rPr lang="en-US" altLang="ko-KR" sz="1200" dirty="0"/>
                        <a:t>": 85.5, "</a:t>
                      </a:r>
                      <a:r>
                        <a:rPr lang="en-US" altLang="ko-KR" sz="1200" dirty="0" err="1"/>
                        <a:t>sido_code</a:t>
                      </a:r>
                      <a:r>
                        <a:rPr lang="en-US" altLang="ko-KR" sz="1200" dirty="0"/>
                        <a:t>": "11", "</a:t>
                      </a:r>
                      <a:r>
                        <a:rPr lang="en-US" altLang="ko-KR" sz="1200" dirty="0" err="1"/>
                        <a:t>sigungu_code</a:t>
                      </a:r>
                      <a:r>
                        <a:rPr lang="en-US" altLang="ko-KR" sz="1200" dirty="0"/>
                        <a:t>": "11140"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41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85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"id": 1, "title": "</a:t>
                      </a:r>
                      <a:r>
                        <a:rPr lang="ko-KR" altLang="en-US" sz="1200" dirty="0"/>
                        <a:t>신호등 설치 요청</a:t>
                      </a:r>
                      <a:r>
                        <a:rPr lang="en-US" altLang="ko-KR" sz="1200" dirty="0"/>
                        <a:t>", "content": "</a:t>
                      </a:r>
                      <a:r>
                        <a:rPr lang="ko-KR" altLang="en-US" sz="1200" dirty="0"/>
                        <a:t>이 지역은 사고가 자주 발생합니다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sido_code</a:t>
                      </a:r>
                      <a:r>
                        <a:rPr lang="en-US" altLang="ko-KR" sz="1200" dirty="0"/>
                        <a:t>": "11", "</a:t>
                      </a:r>
                      <a:r>
                        <a:rPr lang="en-US" altLang="ko-KR" sz="1200" dirty="0" err="1"/>
                        <a:t>sigungu_code</a:t>
                      </a:r>
                      <a:r>
                        <a:rPr lang="en-US" altLang="ko-KR" sz="1200" dirty="0"/>
                        <a:t>": "11140",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"status": "PENDING", "</a:t>
                      </a:r>
                      <a:r>
                        <a:rPr lang="en-US" altLang="ko-KR" sz="1200" dirty="0" err="1"/>
                        <a:t>priority_score</a:t>
                      </a:r>
                      <a:r>
                        <a:rPr lang="en-US" altLang="ko-KR" sz="1200" dirty="0"/>
                        <a:t>": 85.5, "</a:t>
                      </a:r>
                      <a:r>
                        <a:rPr lang="en-US" altLang="ko-KR" sz="1200" dirty="0" err="1"/>
                        <a:t>like_count</a:t>
                      </a:r>
                      <a:r>
                        <a:rPr lang="en-US" altLang="ko-KR" sz="1200" dirty="0"/>
                        <a:t>": 0, "</a:t>
                      </a:r>
                      <a:r>
                        <a:rPr lang="en-US" altLang="ko-KR" sz="1200" dirty="0" err="1"/>
                        <a:t>view_count</a:t>
                      </a:r>
                      <a:r>
                        <a:rPr lang="en-US" altLang="ko-KR" sz="1200" dirty="0"/>
                        <a:t>": 0, "</a:t>
                      </a:r>
                      <a:r>
                        <a:rPr lang="en-US" altLang="ko-KR" sz="1200" dirty="0" err="1"/>
                        <a:t>comment_count</a:t>
                      </a:r>
                      <a:r>
                        <a:rPr lang="en-US" altLang="ko-KR" sz="1200" dirty="0"/>
                        <a:t>": 0,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updated_at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user_id</a:t>
                      </a:r>
                      <a:r>
                        <a:rPr lang="en-US" altLang="ko-KR" sz="1200" dirty="0"/>
                        <a:t>": 1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089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705219659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18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PUT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수정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766568485"/>
              </p:ext>
            </p:extLst>
          </p:nvPr>
        </p:nvGraphicFramePr>
        <p:xfrm>
          <a:off x="1098744" y="2677343"/>
          <a:ext cx="10515600" cy="432931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Content-Type: application/json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"title": "</a:t>
                      </a:r>
                      <a:r>
                        <a:rPr lang="ko-KR" altLang="en-US" sz="1200" dirty="0"/>
                        <a:t>신호등 설치 요청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)", "content": "</a:t>
                      </a:r>
                      <a:r>
                        <a:rPr lang="ko-KR" altLang="en-US" sz="1200" dirty="0"/>
                        <a:t>수정된 내용입니다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"id": 1, "title": "</a:t>
                      </a:r>
                      <a:r>
                        <a:rPr lang="ko-KR" altLang="en-US" sz="1200" dirty="0"/>
                        <a:t>신호등 설치 요청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)", "content": "</a:t>
                      </a:r>
                      <a:r>
                        <a:rPr lang="ko-KR" altLang="en-US" sz="1200" dirty="0"/>
                        <a:t>수정된 내용입니다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location_lat</a:t>
                      </a:r>
                      <a:r>
                        <a:rPr lang="en-US" altLang="ko-KR" sz="1200" dirty="0"/>
                        <a:t>": 37.5665, "</a:t>
                      </a:r>
                      <a:r>
                        <a:rPr lang="en-US" altLang="ko-KR" sz="1200" dirty="0" err="1"/>
                        <a:t>location_lon</a:t>
                      </a:r>
                      <a:r>
                        <a:rPr lang="en-US" altLang="ko-KR" sz="1200" dirty="0"/>
                        <a:t>": 126.9780, "address": "</a:t>
                      </a:r>
                      <a:r>
                        <a:rPr lang="ko-KR" altLang="en-US" sz="1200" dirty="0"/>
                        <a:t>서울특별시 중구 태평로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가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en-US" altLang="ko-KR" sz="1200" dirty="0" err="1"/>
                        <a:t>suggestion_type</a:t>
                      </a:r>
                      <a:r>
                        <a:rPr lang="en-US" altLang="ko-KR" sz="1200" dirty="0"/>
                        <a:t>": "SIGNAL_INSTALLATION", "status": "PENDING", "</a:t>
                      </a:r>
                      <a:r>
                        <a:rPr lang="en-US" altLang="ko-KR" sz="1200" dirty="0" err="1"/>
                        <a:t>priority_score</a:t>
                      </a:r>
                      <a:r>
                        <a:rPr lang="en-US" altLang="ko-KR" sz="1200" dirty="0"/>
                        <a:t>": 85.5, "</a:t>
                      </a:r>
                      <a:r>
                        <a:rPr lang="en-US" altLang="ko-KR" sz="1200" dirty="0" err="1"/>
                        <a:t>like_count</a:t>
                      </a:r>
                      <a:r>
                        <a:rPr lang="en-US" altLang="ko-KR" sz="1200" dirty="0"/>
                        <a:t>": 15, "</a:t>
                      </a:r>
                      <a:r>
                        <a:rPr lang="en-US" altLang="ko-KR" sz="1200" dirty="0" err="1"/>
                        <a:t>view_count</a:t>
                      </a:r>
                      <a:r>
                        <a:rPr lang="en-US" altLang="ko-KR" sz="1200" dirty="0"/>
                        <a:t>": 121, "</a:t>
                      </a:r>
                      <a:r>
                        <a:rPr lang="en-US" altLang="ko-KR" sz="1200" dirty="0" err="1"/>
                        <a:t>comment_count</a:t>
                      </a:r>
                      <a:r>
                        <a:rPr lang="en-US" altLang="ko-KR" sz="1200" dirty="0"/>
                        <a:t>": 8,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"2024-01-15T10:30:00", "</a:t>
                      </a:r>
                      <a:r>
                        <a:rPr lang="en-US" altLang="ko-KR" sz="1200" dirty="0" err="1"/>
                        <a:t>updated_at</a:t>
                      </a:r>
                      <a:r>
                        <a:rPr lang="en-US" altLang="ko-KR" sz="1200" dirty="0"/>
                        <a:t>": "2024-01-15T11:00:00", "</a:t>
                      </a:r>
                      <a:r>
                        <a:rPr lang="en-US" altLang="ko-KR" sz="1200" dirty="0" err="1"/>
                        <a:t>user_id</a:t>
                      </a:r>
                      <a:r>
                        <a:rPr lang="en-US" altLang="ko-KR" sz="1200" dirty="0"/>
                        <a:t>": 1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65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시스템 구성</a:t>
            </a:r>
            <a:endParaRPr/>
          </a:p>
        </p:txBody>
      </p:sp>
      <p:pic>
        <p:nvPicPr>
          <p:cNvPr id="66" name="Google Shape;66;p4" title="syste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0" y="1836450"/>
            <a:ext cx="11267326" cy="44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464631583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19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DELETE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 삭제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1696450465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"message": "</a:t>
                      </a:r>
                      <a:r>
                        <a:rPr lang="ko-KR" altLang="en-US" sz="1200" dirty="0"/>
                        <a:t>건의사항이 삭제되었습니다</a:t>
                      </a:r>
                      <a:r>
                        <a:rPr lang="en-US" altLang="ko-KR" sz="1200" dirty="0"/>
                        <a:t>."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768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2099297608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20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</a:t>
                      </a:r>
                      <a:r>
                        <a:rPr lang="en-US" altLang="ko-KR" sz="1200" dirty="0" err="1"/>
                        <a:t>my?page</a:t>
                      </a:r>
                      <a:r>
                        <a:rPr lang="en-US" altLang="ko-KR" sz="1200" dirty="0"/>
                        <a:t>=1&amp;pageSize=10&amp;status=ALL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내 건의사항 목록 </a:t>
                      </a:r>
                      <a:r>
                        <a:rPr lang="ko-KR" altLang="en-US" sz="1200" dirty="0" err="1"/>
                        <a:t>조희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3104974061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page (optional): </a:t>
                      </a:r>
                      <a:r>
                        <a:rPr lang="ko-KR" altLang="en-US" sz="1200" dirty="0"/>
                        <a:t>페이지 번호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1)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err="1"/>
                        <a:t>pageSize</a:t>
                      </a:r>
                      <a:r>
                        <a:rPr lang="en-US" altLang="ko-KR" sz="1200" dirty="0"/>
                        <a:t> (optional): </a:t>
                      </a:r>
                      <a:r>
                        <a:rPr lang="ko-KR" altLang="en-US" sz="1200" dirty="0"/>
                        <a:t>페이지 크기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: 10)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status (optional): </a:t>
                      </a:r>
                      <a:r>
                        <a:rPr lang="ko-KR" altLang="en-US" sz="1200" dirty="0"/>
                        <a:t>상태 필터 </a:t>
                      </a:r>
                      <a:r>
                        <a:rPr lang="en-US" altLang="ko-KR" sz="1200" dirty="0"/>
                        <a:t>(ALL, PENDING, IN_PROGRESS, COMPLETED, REJECTED)</a:t>
                      </a:r>
                      <a:endParaRPr lang="en-US" altLang="ko-KR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"success": true, "message": "</a:t>
                      </a:r>
                      <a:r>
                        <a:rPr lang="ko-KR" altLang="en-US" sz="1200" dirty="0"/>
                        <a:t>내 게시글 조회 성공</a:t>
                      </a:r>
                      <a:r>
                        <a:rPr lang="en-US" altLang="ko-KR" sz="1200" dirty="0"/>
                        <a:t>", "data": { "items": [...], "</a:t>
                      </a:r>
                      <a:r>
                        <a:rPr lang="en-US" altLang="ko-KR" sz="1200" dirty="0" err="1"/>
                        <a:t>totalCount</a:t>
                      </a:r>
                      <a:r>
                        <a:rPr lang="en-US" altLang="ko-KR" sz="1200" dirty="0"/>
                        <a:t>": 25, "page": 1, "</a:t>
                      </a:r>
                      <a:r>
                        <a:rPr lang="en-US" altLang="ko-KR" sz="1200" dirty="0" err="1"/>
                        <a:t>pageSize</a:t>
                      </a:r>
                      <a:r>
                        <a:rPr lang="en-US" altLang="ko-KR" sz="1200" dirty="0"/>
                        <a:t>": 10, "</a:t>
                      </a:r>
                      <a:r>
                        <a:rPr lang="en-US" altLang="ko-KR" sz="1200" dirty="0" err="1"/>
                        <a:t>totalPages</a:t>
                      </a:r>
                      <a:r>
                        <a:rPr lang="en-US" altLang="ko-KR" sz="1200" dirty="0"/>
                        <a:t>": 3 }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239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269650151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/suggestions/regions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지역목록 </a:t>
                      </a:r>
                      <a:r>
                        <a:rPr lang="ko-KR" altLang="en-US" sz="1200" dirty="0" err="1"/>
                        <a:t>조희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건의사항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64072640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ko-KR" altLang="en-US" sz="1200" dirty="0"/>
                        <a:t>부산광역시</a:t>
                      </a:r>
                      <a:r>
                        <a:rPr lang="en-US" altLang="ko-KR" sz="1200" dirty="0"/>
                        <a:t>", "</a:t>
                      </a:r>
                      <a:r>
                        <a:rPr lang="ko-KR" altLang="en-US" sz="1200" dirty="0"/>
                        <a:t>인천광역시</a:t>
                      </a:r>
                      <a:r>
                        <a:rPr lang="en-US" altLang="ko-KR" sz="1200" dirty="0"/>
                        <a:t>"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757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090244855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22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/suggestions/{id}/comments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651863765"/>
              </p:ext>
            </p:extLst>
          </p:nvPr>
        </p:nvGraphicFramePr>
        <p:xfrm>
          <a:off x="1098744" y="2677343"/>
          <a:ext cx="10515600" cy="4088911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6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"id": 1, "</a:t>
                      </a:r>
                      <a:r>
                        <a:rPr lang="en-US" altLang="ko-KR" sz="1200" dirty="0" err="1"/>
                        <a:t>suggestion_id</a:t>
                      </a:r>
                      <a:r>
                        <a:rPr lang="en-US" altLang="ko-KR" sz="1200" dirty="0"/>
                        <a:t>": 1, "content": "</a:t>
                      </a:r>
                      <a:r>
                        <a:rPr lang="ko-KR" altLang="en-US" sz="1200" dirty="0"/>
                        <a:t>좋은 의견입니다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"2024-01-15T11:00:00", "user": { "id": 2, "name": "</a:t>
                      </a:r>
                      <a:r>
                        <a:rPr lang="ko-KR" altLang="en-US" sz="1200" dirty="0"/>
                        <a:t>김철수</a:t>
                      </a:r>
                      <a:r>
                        <a:rPr lang="en-US" altLang="ko-KR" sz="1200" dirty="0"/>
                        <a:t>", "picture": "https://example.com/profile2.jpg" }, "</a:t>
                      </a:r>
                      <a:r>
                        <a:rPr lang="en-US" altLang="ko-KR" sz="1200" dirty="0" err="1"/>
                        <a:t>parent_id</a:t>
                      </a:r>
                      <a:r>
                        <a:rPr lang="en-US" altLang="ko-KR" sz="1200" dirty="0"/>
                        <a:t>": null, "replies": [ { "id": 2, "</a:t>
                      </a:r>
                      <a:r>
                        <a:rPr lang="en-US" altLang="ko-KR" sz="1200" dirty="0" err="1"/>
                        <a:t>suggestion_id</a:t>
                      </a:r>
                      <a:r>
                        <a:rPr lang="en-US" altLang="ko-KR" sz="1200" dirty="0"/>
                        <a:t>": 1, "content": "</a:t>
                      </a:r>
                      <a:r>
                        <a:rPr lang="ko-KR" altLang="en-US" sz="1200" dirty="0"/>
                        <a:t>감사합니다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"2024-01-15T11:30:00", "user": { "id": 1, "name": "</a:t>
                      </a:r>
                      <a:r>
                        <a:rPr lang="ko-KR" altLang="en-US" sz="1200" dirty="0"/>
                        <a:t>홍길동</a:t>
                      </a:r>
                      <a:r>
                        <a:rPr lang="en-US" altLang="ko-KR" sz="1200" dirty="0"/>
                        <a:t>", "picture": "https://example.com/profile.jpg" }, "</a:t>
                      </a:r>
                      <a:r>
                        <a:rPr lang="en-US" altLang="ko-KR" sz="1200" dirty="0" err="1"/>
                        <a:t>parent_id</a:t>
                      </a:r>
                      <a:r>
                        <a:rPr lang="en-US" altLang="ko-KR" sz="1200" dirty="0"/>
                        <a:t>": 1, "replies": [] } ]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930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436744267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23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/suggestions/{id}/comments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작성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647544929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Content-Type: application/json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"content": "</a:t>
                      </a:r>
                      <a:r>
                        <a:rPr lang="ko-KR" altLang="en-US" sz="1200" dirty="0"/>
                        <a:t>좋은 의견입니다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parentId</a:t>
                      </a:r>
                      <a:r>
                        <a:rPr lang="en-US" altLang="ko-KR" sz="1200" dirty="0"/>
                        <a:t>": null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"id": 1, "</a:t>
                      </a:r>
                      <a:r>
                        <a:rPr lang="en-US" altLang="ko-KR" sz="1200" dirty="0" err="1"/>
                        <a:t>suggestion_id</a:t>
                      </a:r>
                      <a:r>
                        <a:rPr lang="en-US" altLang="ko-KR" sz="1200" dirty="0"/>
                        <a:t>": 1, "content": "</a:t>
                      </a:r>
                      <a:r>
                        <a:rPr lang="ko-KR" altLang="en-US" sz="1200" dirty="0"/>
                        <a:t>좋은 의견입니다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"2024-01-15T11:00:00", "user": { "id": 2, "name": "</a:t>
                      </a:r>
                      <a:r>
                        <a:rPr lang="ko-KR" altLang="en-US" sz="1200" dirty="0"/>
                        <a:t>김철수</a:t>
                      </a:r>
                      <a:r>
                        <a:rPr lang="en-US" altLang="ko-KR" sz="1200" dirty="0"/>
                        <a:t>", "picture": "https://example.com/profile2.jpg" }, "</a:t>
                      </a:r>
                      <a:r>
                        <a:rPr lang="en-US" altLang="ko-KR" sz="1200" dirty="0" err="1"/>
                        <a:t>parent_id</a:t>
                      </a:r>
                      <a:r>
                        <a:rPr lang="en-US" altLang="ko-KR" sz="1200" dirty="0"/>
                        <a:t>": null, "replies": []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12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189167611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24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PUT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ko-KR" sz="1200" dirty="0"/>
                        <a:t>/api/suggestions/{suggestionId}/comments/{commentId}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수정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743466356"/>
              </p:ext>
            </p:extLst>
          </p:nvPr>
        </p:nvGraphicFramePr>
        <p:xfrm>
          <a:off x="1098744" y="2677343"/>
          <a:ext cx="10515600" cy="3860140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 Content-Type: application/json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"content": "</a:t>
                      </a:r>
                      <a:r>
                        <a:rPr lang="ko-KR" altLang="en-US" sz="1200" dirty="0"/>
                        <a:t>수정된 댓글 내용입니다</a:t>
                      </a:r>
                      <a:r>
                        <a:rPr lang="en-US" altLang="ko-KR" sz="1200" dirty="0"/>
                        <a:t>."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"id": 1, "</a:t>
                      </a:r>
                      <a:r>
                        <a:rPr lang="en-US" altLang="ko-KR" sz="1200" dirty="0" err="1"/>
                        <a:t>suggestion_id</a:t>
                      </a:r>
                      <a:r>
                        <a:rPr lang="en-US" altLang="ko-KR" sz="1200" dirty="0"/>
                        <a:t>": 1, "content": "</a:t>
                      </a:r>
                      <a:r>
                        <a:rPr lang="ko-KR" altLang="en-US" sz="1200" dirty="0"/>
                        <a:t>수정된 댓글 내용입니다</a:t>
                      </a:r>
                      <a:r>
                        <a:rPr lang="en-US" altLang="ko-KR" sz="1200" dirty="0"/>
                        <a:t>.", "</a:t>
                      </a:r>
                      <a:r>
                        <a:rPr lang="en-US" altLang="ko-KR" sz="1200" dirty="0" err="1"/>
                        <a:t>created_at</a:t>
                      </a:r>
                      <a:r>
                        <a:rPr lang="en-US" altLang="ko-KR" sz="1200" dirty="0"/>
                        <a:t>": "2024-01-15T11:00:00", "user": { "id": 2, "name": "</a:t>
                      </a:r>
                      <a:r>
                        <a:rPr lang="ko-KR" altLang="en-US" sz="1200" dirty="0"/>
                        <a:t>김철수</a:t>
                      </a:r>
                      <a:r>
                        <a:rPr lang="en-US" altLang="ko-KR" sz="1200" dirty="0"/>
                        <a:t>", "picture": "https://example.com/profile2.jpg" }, "</a:t>
                      </a:r>
                      <a:r>
                        <a:rPr lang="en-US" altLang="ko-KR" sz="1200" dirty="0" err="1"/>
                        <a:t>parent_id</a:t>
                      </a:r>
                      <a:r>
                        <a:rPr lang="en-US" altLang="ko-KR" sz="1200" dirty="0"/>
                        <a:t>": null, "replies": []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25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505018503"/>
              </p:ext>
            </p:extLst>
          </p:nvPr>
        </p:nvGraphicFramePr>
        <p:xfrm>
          <a:off x="1098745" y="1813175"/>
          <a:ext cx="10515625" cy="82806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25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DELETE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ko-KR" sz="1200" dirty="0"/>
                        <a:t>/api/suggestions/{suggestionId}/comments/{commentId}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 삭제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댓글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4174581673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/>
                        <a:t>내용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lang="en-US" altLang="ko-KR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"message": "</a:t>
                      </a:r>
                      <a:r>
                        <a:rPr lang="ko-KR" altLang="en-US" sz="1200" dirty="0"/>
                        <a:t>댓글이 삭제되었습니다</a:t>
                      </a:r>
                      <a:r>
                        <a:rPr lang="en-US" altLang="ko-KR" sz="1200" dirty="0"/>
                        <a:t>."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907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4294150579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26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POST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/suggestions/{id}/like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좋아요 </a:t>
                      </a:r>
                      <a:r>
                        <a:rPr lang="ko-KR" altLang="en-US" sz="1200" dirty="0" err="1"/>
                        <a:t>토글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좋아요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395676638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Cookie: </a:t>
                      </a:r>
                      <a:r>
                        <a:rPr lang="en-US" altLang="ko-KR" sz="1200" dirty="0" err="1"/>
                        <a:t>accessToken</a:t>
                      </a:r>
                      <a:r>
                        <a:rPr lang="en-US" altLang="ko-KR" sz="1200" dirty="0"/>
                        <a:t>=...</a:t>
                      </a:r>
                      <a:endParaRPr lang="en-US" altLang="ko-KR"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{ "liked": true, "message": "</a:t>
                      </a:r>
                      <a:r>
                        <a:rPr lang="ko-KR" altLang="en-US" sz="1200" dirty="0" err="1"/>
                        <a:t>좋아요를</a:t>
                      </a:r>
                      <a:r>
                        <a:rPr lang="ko-KR" altLang="en-US" sz="1200" dirty="0"/>
                        <a:t> 추가했습니다</a:t>
                      </a:r>
                      <a:r>
                        <a:rPr lang="en-US" altLang="ko-KR" sz="1200" dirty="0"/>
                        <a:t>." }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altLang="ko-KR" sz="1200" dirty="0"/>
                        <a:t>{ "liked": false, "message": "</a:t>
                      </a:r>
                      <a:r>
                        <a:rPr lang="ko-KR" altLang="en-US" sz="1200" dirty="0" err="1"/>
                        <a:t>좋아요를</a:t>
                      </a:r>
                      <a:r>
                        <a:rPr lang="ko-KR" altLang="en-US" sz="1200" dirty="0"/>
                        <a:t> 취소했습니다</a:t>
                      </a:r>
                      <a:r>
                        <a:rPr lang="en-US" altLang="ko-KR" sz="1200" dirty="0"/>
                        <a:t>." }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99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3079045012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27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/district/provinces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시도 목록 조회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행정구역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796442827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"code": "11", "name":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79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REST API 상세 명세</a:t>
            </a:r>
            <a:endParaRPr/>
          </a:p>
        </p:txBody>
      </p:sp>
      <p:graphicFrame>
        <p:nvGraphicFramePr>
          <p:cNvPr id="116" name="Google Shape;116;p10"/>
          <p:cNvGraphicFramePr/>
          <p:nvPr>
            <p:extLst>
              <p:ext uri="{D42A27DB-BD31-4B8C-83A1-F6EECF244321}">
                <p14:modId xmlns:p14="http://schemas.microsoft.com/office/powerpoint/2010/main" val="123357576"/>
              </p:ext>
            </p:extLst>
          </p:nvPr>
        </p:nvGraphicFramePr>
        <p:xfrm>
          <a:off x="1098745" y="1813175"/>
          <a:ext cx="10515625" cy="741700"/>
        </p:xfrm>
        <a:graphic>
          <a:graphicData uri="http://schemas.openxmlformats.org/drawingml/2006/table">
            <a:tbl>
              <a:tblPr firstRow="1" bandRow="1">
                <a:noFill/>
                <a:tableStyleId>{95CC03B4-4BE6-418C-813A-44F4487CB819}</a:tableStyleId>
              </a:tblPr>
              <a:tblGrid>
                <a:gridCol w="65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Index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Method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URI</a:t>
                      </a:r>
                      <a:endParaRPr sz="12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설명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화면ID</a:t>
                      </a:r>
                      <a:endParaRPr sz="12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28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GET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/district/</a:t>
                      </a:r>
                      <a:r>
                        <a:rPr lang="en-US" altLang="ko-KR" sz="1200" dirty="0" err="1"/>
                        <a:t>cities?provinceCode</a:t>
                      </a:r>
                      <a:r>
                        <a:rPr lang="en-US" altLang="ko-KR" sz="1200" dirty="0"/>
                        <a:t>=11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/>
                        <a:t>시군구</a:t>
                      </a:r>
                      <a:r>
                        <a:rPr lang="ko-KR" altLang="en-US" dirty="0"/>
                        <a:t> 목록 </a:t>
                      </a:r>
                      <a:r>
                        <a:rPr lang="ko-KR" altLang="en-US" dirty="0" err="1"/>
                        <a:t>조희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행정구역</a:t>
                      </a:r>
                      <a:endParaRPr sz="12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0"/>
          <p:cNvGraphicFramePr/>
          <p:nvPr>
            <p:extLst>
              <p:ext uri="{D42A27DB-BD31-4B8C-83A1-F6EECF244321}">
                <p14:modId xmlns:p14="http://schemas.microsoft.com/office/powerpoint/2010/main" val="2128377613"/>
              </p:ext>
            </p:extLst>
          </p:nvPr>
        </p:nvGraphicFramePr>
        <p:xfrm>
          <a:off x="1098744" y="2677343"/>
          <a:ext cx="10515600" cy="3756725"/>
        </p:xfrm>
        <a:graphic>
          <a:graphicData uri="http://schemas.openxmlformats.org/drawingml/2006/table">
            <a:tbl>
              <a:tblPr firstRow="1" bandRow="1">
                <a:noFill/>
                <a:tableStyleId>{60D893A1-113A-440A-A9E9-711A06FFD2ED}</a:tableStyleId>
              </a:tblPr>
              <a:tblGrid>
                <a:gridCol w="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분류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내용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Request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 err="1"/>
                        <a:t>provinceCode</a:t>
                      </a:r>
                      <a:r>
                        <a:rPr lang="en-US" altLang="ko-KR" sz="1200" dirty="0"/>
                        <a:t> (required): </a:t>
                      </a:r>
                      <a:r>
                        <a:rPr lang="ko-KR" altLang="en-US" sz="1200" dirty="0"/>
                        <a:t>시도 코드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7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Response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Line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Header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/>
                        <a:t>Body</a:t>
                      </a:r>
                      <a:endParaRPr sz="1200" b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[ { "code": "11110", "name": "</a:t>
                      </a:r>
                      <a:r>
                        <a:rPr lang="ko-KR" altLang="en-US" sz="1200" dirty="0"/>
                        <a:t>종로구</a:t>
                      </a:r>
                      <a:r>
                        <a:rPr lang="en-US" altLang="ko-KR" sz="1200" dirty="0"/>
                        <a:t>" } ]</a:t>
                      </a:r>
                      <a:endParaRPr sz="1200" b="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8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/>
              <a:t>화면 설계서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400"/>
              <a:t>Database 설계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ERD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039C1-2C2C-4036-917C-7953F257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13" y="1178787"/>
            <a:ext cx="7813374" cy="55194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0F284-7D71-43B9-95F1-9C08397F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139"/>
            <a:ext cx="12120091" cy="52417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5FAEB-7157-4CC6-B6BE-D0641703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53149"/>
            <a:ext cx="12006471" cy="52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0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419E9-C69F-4F15-A91A-DF2C4652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884559" cy="31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39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22B51-9F67-4FE8-8E39-C2C95DF5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7"/>
            <a:ext cx="12192000" cy="5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4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84041-B436-4064-9252-3BC6AD75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87716" cy="31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2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BE8BD-7C0F-47BA-9E60-410025373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02357" cy="33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44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4DE48-DCF3-4032-96B8-38D007EB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982258" cy="32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35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3064E4-7250-40D2-A07A-6A108BE0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203083" cy="50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88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dirty="0"/>
              <a:t>/ : </a:t>
            </a:r>
            <a:r>
              <a:rPr lang="ko-KR" altLang="en-US" sz="1000" dirty="0"/>
              <a:t>홈 화면</a:t>
            </a:r>
            <a:endParaRPr dirty="0"/>
          </a:p>
        </p:txBody>
      </p:sp>
      <p:graphicFrame>
        <p:nvGraphicFramePr>
          <p:cNvPr id="77" name="Google Shape;77;p6"/>
          <p:cNvGraphicFramePr/>
          <p:nvPr>
            <p:extLst>
              <p:ext uri="{D42A27DB-BD31-4B8C-83A1-F6EECF244321}">
                <p14:modId xmlns:p14="http://schemas.microsoft.com/office/powerpoint/2010/main" val="1991803405"/>
              </p:ext>
            </p:extLst>
          </p:nvPr>
        </p:nvGraphicFramePr>
        <p:xfrm>
          <a:off x="8962892" y="405819"/>
          <a:ext cx="3101850" cy="4599125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제목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목적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주요 기능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기술 스택 디스플레이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여부에 따른 헤더 변경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헤더 버튼을 클릭 시 해당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url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url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이동에 따른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 API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PedSafe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 바로가기 버튼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건의 게시판 클릭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 dirty="0"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항목에 대응하는 주소로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8" name="Google Shape;78;p6"/>
          <p:cNvSpPr txBox="1"/>
          <p:nvPr/>
        </p:nvSpPr>
        <p:spPr>
          <a:xfrm>
            <a:off x="5770804" y="70517"/>
            <a:ext cx="3098876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</a:t>
            </a:r>
            <a:endParaRPr dirty="0"/>
          </a:p>
        </p:txBody>
      </p:sp>
      <p:sp>
        <p:nvSpPr>
          <p:cNvPr id="79" name="Google Shape;79;p6"/>
          <p:cNvSpPr txBox="1"/>
          <p:nvPr/>
        </p:nvSpPr>
        <p:spPr>
          <a:xfrm>
            <a:off x="10523913" y="70517"/>
            <a:ext cx="1540811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화면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848EA-CFDF-4785-94C4-FAA37210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29" y="644654"/>
            <a:ext cx="5325992" cy="57698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43886-E1B8-4C24-BA96-C23F86CB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491"/>
            <a:ext cx="12192000" cy="52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2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BE8A25-4F88-4394-A963-E6B7489C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688"/>
            <a:ext cx="12192001" cy="40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2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4665D3-6B9B-44CE-8984-8DF9E904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241212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2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C615A1-1533-4E07-AC87-49BE8B46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697"/>
            <a:ext cx="12192000" cy="52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78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Table 명세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66D35-C6E4-485E-A187-696058B9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body" idx="4294967295"/>
          </p:nvPr>
        </p:nvSpPr>
        <p:spPr>
          <a:xfrm>
            <a:off x="1283277" y="70517"/>
            <a:ext cx="3238847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dirty="0"/>
              <a:t>Signup : </a:t>
            </a:r>
            <a:r>
              <a:rPr lang="en-US" sz="1000" dirty="0" err="1"/>
              <a:t>회원가입</a:t>
            </a:r>
            <a:endParaRPr dirty="0"/>
          </a:p>
        </p:txBody>
      </p:sp>
      <p:graphicFrame>
        <p:nvGraphicFramePr>
          <p:cNvPr id="95" name="Google Shape;95;p7"/>
          <p:cNvGraphicFramePr/>
          <p:nvPr>
            <p:extLst>
              <p:ext uri="{D42A27DB-BD31-4B8C-83A1-F6EECF244321}">
                <p14:modId xmlns:p14="http://schemas.microsoft.com/office/powerpoint/2010/main" val="3285536932"/>
              </p:ext>
            </p:extLst>
          </p:nvPr>
        </p:nvGraphicFramePr>
        <p:xfrm>
          <a:off x="8962892" y="405819"/>
          <a:ext cx="3198063" cy="4667436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375">
                  <a:extLst>
                    <a:ext uri="{9D8B030D-6E8A-4147-A177-3AD203B41FA5}">
                      <a16:colId xmlns:a16="http://schemas.microsoft.com/office/drawing/2014/main" val="2598630853"/>
                    </a:ext>
                  </a:extLst>
                </a:gridCol>
              </a:tblGrid>
              <a:tr h="3200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이용을 위한 회원 가입 </a:t>
                      </a:r>
                      <a:endParaRPr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9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가입에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필요한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 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사용자명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Char char="-"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Char char="-"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Char char="-"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확인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버튼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회원가입 성공 여부 확인 후 로그인 화면으로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86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유효성 검사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최소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 이상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 유효성 검사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알파벳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+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숫자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@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 계정이 있는 경우 로그인 버튼 클릭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화면으로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105529"/>
                  </a:ext>
                </a:extLst>
              </a:tr>
              <a:tr h="270938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Request로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받아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데이터베이스에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 존재하는 회원정보의 경우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경고 알림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61395"/>
                  </a:ext>
                </a:extLst>
              </a:tr>
              <a:tr h="3013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후</a:t>
                      </a:r>
                      <a:b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/>
                        <a:t>이미 계정이 있는 경우 로그인 버튼 클릭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</a:t>
                      </a:r>
                      <a:endParaRPr dirty="0"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6" name="Google Shape;96;p7"/>
          <p:cNvSpPr txBox="1"/>
          <p:nvPr/>
        </p:nvSpPr>
        <p:spPr>
          <a:xfrm>
            <a:off x="5770703" y="70517"/>
            <a:ext cx="3117375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10513808" y="61859"/>
            <a:ext cx="1550917" cy="24605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29699-EB82-47C7-80F0-75773F6F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48" y="633600"/>
            <a:ext cx="5161151" cy="5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body" idx="4294967295"/>
          </p:nvPr>
        </p:nvSpPr>
        <p:spPr>
          <a:xfrm>
            <a:off x="1283277" y="70517"/>
            <a:ext cx="3238847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dirty="0" err="1"/>
              <a:t>Signin</a:t>
            </a:r>
            <a:r>
              <a:rPr lang="en-US" sz="1000" dirty="0"/>
              <a:t> : </a:t>
            </a:r>
            <a:r>
              <a:rPr lang="ko-KR" altLang="en-US" sz="1000" dirty="0"/>
              <a:t>로그인</a:t>
            </a:r>
            <a:endParaRPr dirty="0"/>
          </a:p>
        </p:txBody>
      </p:sp>
      <p:graphicFrame>
        <p:nvGraphicFramePr>
          <p:cNvPr id="95" name="Google Shape;95;p7"/>
          <p:cNvGraphicFramePr/>
          <p:nvPr>
            <p:extLst>
              <p:ext uri="{D42A27DB-BD31-4B8C-83A1-F6EECF244321}">
                <p14:modId xmlns:p14="http://schemas.microsoft.com/office/powerpoint/2010/main" val="534180901"/>
              </p:ext>
            </p:extLst>
          </p:nvPr>
        </p:nvGraphicFramePr>
        <p:xfrm>
          <a:off x="8962892" y="405819"/>
          <a:ext cx="3101850" cy="4025323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이용을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위한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95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필요한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Char char="-"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Char char="-"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폼 공백 여부 확인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OAuth2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다양한 플랫폼으로 로그인</a:t>
                      </a: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196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Request로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받아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데이터베이스에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 유효한지 확인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OAuth2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로그인할 경우 해당 회원정보 저장</a:t>
                      </a:r>
                      <a:endParaRPr lang="en-US" altLang="ko-KR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provider,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provider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55738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</a:t>
                      </a: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900" b="1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후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dirty="0"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sym typeface="Malgun Gothic"/>
                        </a:rPr>
                        <a:t>홈 화면</a:t>
                      </a:r>
                      <a:endParaRPr dirty="0"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6" name="Google Shape;96;p7"/>
          <p:cNvSpPr txBox="1"/>
          <p:nvPr/>
        </p:nvSpPr>
        <p:spPr>
          <a:xfrm>
            <a:off x="5770703" y="70517"/>
            <a:ext cx="3117375" cy="23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10513808" y="61859"/>
            <a:ext cx="1550917" cy="24605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C0ADF-3776-4ECC-A34E-45D4F286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48" y="633600"/>
            <a:ext cx="5161151" cy="559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3b95ff52_0_1"/>
          <p:cNvSpPr txBox="1">
            <a:spLocks noGrp="1"/>
          </p:cNvSpPr>
          <p:nvPr>
            <p:ph type="body" idx="4294967295"/>
          </p:nvPr>
        </p:nvSpPr>
        <p:spPr>
          <a:xfrm>
            <a:off x="1330037" y="70517"/>
            <a:ext cx="3192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altLang="ko-KR" sz="1000" dirty="0"/>
              <a:t>Dashboard: </a:t>
            </a:r>
            <a:r>
              <a:rPr lang="ko-KR" altLang="en-US" sz="1000" dirty="0"/>
              <a:t>대시보드</a:t>
            </a:r>
            <a:endParaRPr dirty="0"/>
          </a:p>
        </p:txBody>
      </p:sp>
      <p:graphicFrame>
        <p:nvGraphicFramePr>
          <p:cNvPr id="87" name="Google Shape;87;g3b33b95ff52_0_1"/>
          <p:cNvGraphicFramePr/>
          <p:nvPr>
            <p:extLst>
              <p:ext uri="{D42A27DB-BD31-4B8C-83A1-F6EECF244321}">
                <p14:modId xmlns:p14="http://schemas.microsoft.com/office/powerpoint/2010/main" val="3361954215"/>
              </p:ext>
            </p:extLst>
          </p:nvPr>
        </p:nvGraphicFramePr>
        <p:xfrm>
          <a:off x="8962892" y="405819"/>
          <a:ext cx="3101850" cy="4952676"/>
        </p:xfrm>
        <a:graphic>
          <a:graphicData uri="http://schemas.openxmlformats.org/drawingml/2006/table">
            <a:tbl>
              <a:tblPr>
                <a:noFill/>
                <a:tableStyleId>{8494380D-7AE9-4E8F-AD6B-7CFE7C23461D}</a:tableStyleId>
              </a:tblPr>
              <a:tblGrid>
                <a:gridCol w="31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상세 설명</a:t>
                      </a:r>
                      <a:endParaRPr sz="9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6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FE</a:t>
                      </a:r>
                      <a:endParaRPr sz="900" b="1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횡단보도 개수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신호등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설치율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안전 지수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위험 지수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KPI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카드에 나타내기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시군구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지역 선택 시 해당 좌표로 지도 이동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횡단보도 표시 및 사고다발지역 표시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신호등 유무와 사고다발지역 위치 필터링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9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횡단보도 위치 클릭 시 해당 횡단보도의 안전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위험 지수 표시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621754"/>
                  </a:ext>
                </a:extLst>
              </a:tr>
              <a:tr h="4704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</a:t>
                      </a:r>
                      <a:endParaRPr sz="900" b="1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KPI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v_kpi_summary_fast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VIEW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통해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시군구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지역 정보 </a:t>
                      </a:r>
                      <a:r>
                        <a:rPr lang="en-US" altLang="ko-KR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district_with_lat_lon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에서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900" b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횡단보도 정보 및 사고다발지역 정보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bounds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 정보 가져오기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인터페이스 요구사항</a:t>
                      </a:r>
                      <a:endParaRPr sz="900" b="1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선택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횡단보도 선택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사고다발지역 선택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출력</a:t>
                      </a:r>
                      <a:endParaRPr/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해당하는 시도 혹은 </a:t>
                      </a:r>
                      <a:r>
                        <a:rPr lang="ko-KR" alt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시군구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좌표로 지도 이동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횡단보도에 해당하는 안전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위험 지수 표시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지역의 사고 현황 페이지로 이동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1175" marR="31175" marT="31175" marB="3117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" name="Google Shape;88;g3b33b95ff52_0_1"/>
          <p:cNvSpPr txBox="1"/>
          <p:nvPr/>
        </p:nvSpPr>
        <p:spPr>
          <a:xfrm>
            <a:off x="5770804" y="70517"/>
            <a:ext cx="30990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50" dirty="0"/>
              <a:t>대시보드</a:t>
            </a:r>
            <a:endParaRPr sz="1050" dirty="0"/>
          </a:p>
        </p:txBody>
      </p:sp>
      <p:sp>
        <p:nvSpPr>
          <p:cNvPr id="89" name="Google Shape;89;g3b33b95ff52_0_1"/>
          <p:cNvSpPr txBox="1"/>
          <p:nvPr/>
        </p:nvSpPr>
        <p:spPr>
          <a:xfrm>
            <a:off x="10523913" y="70517"/>
            <a:ext cx="1540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9F9B0-2FCA-4D3E-8489-1A95ECA3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11" y="543600"/>
            <a:ext cx="5326893" cy="577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ED543-73F6-406B-A94D-CDD5C3F7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75" y="4022799"/>
            <a:ext cx="5328000" cy="26757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4893</Words>
  <Application>Microsoft Office PowerPoint</Application>
  <PresentationFormat>와이드스크린</PresentationFormat>
  <Paragraphs>1202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Gulim</vt:lpstr>
      <vt:lpstr>Malgun Gothic</vt:lpstr>
      <vt:lpstr>Arial</vt:lpstr>
      <vt:lpstr>Office 테마</vt:lpstr>
      <vt:lpstr>횡단보도, 신호등 설치 현황 및 보행 안전 대시보드</vt:lpstr>
      <vt:lpstr>활용 데이터</vt:lpstr>
      <vt:lpstr>기능 정의</vt:lpstr>
      <vt:lpstr>시스템 구성</vt:lpstr>
      <vt:lpstr>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REST API 명세</vt:lpstr>
      <vt:lpstr>REST API 명세 목록</vt:lpstr>
      <vt:lpstr>REST API 명세 목록</vt:lpstr>
      <vt:lpstr>REST API 명세 목록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Database 설계</vt:lpstr>
      <vt:lpstr>ERD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  <vt:lpstr>Table 명세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횡단보도, 신호등 설치 현황 및 보행 안전 대시보드</dc:title>
  <dc:creator>김경민</dc:creator>
  <cp:lastModifiedBy>user</cp:lastModifiedBy>
  <cp:revision>40</cp:revision>
  <dcterms:created xsi:type="dcterms:W3CDTF">2023-11-14T00:10:21Z</dcterms:created>
  <dcterms:modified xsi:type="dcterms:W3CDTF">2026-01-23T09:36:18Z</dcterms:modified>
</cp:coreProperties>
</file>